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Inter"/>
      <p:regular r:id="rId42"/>
      <p:bold r:id="rId43"/>
      <p:italic r:id="rId44"/>
      <p:boldItalic r:id="rId45"/>
    </p:embeddedFont>
    <p:embeddedFont>
      <p:font typeface="Helvetica Neue Light"/>
      <p:regular r:id="rId46"/>
      <p:bold r:id="rId47"/>
      <p:italic r:id="rId48"/>
      <p:boldItalic r:id="rId49"/>
    </p:embeddedFont>
    <p:embeddedFont>
      <p:font typeface="Roboto Mono"/>
      <p:regular r:id="rId50"/>
      <p:bold r:id="rId51"/>
      <p:italic r:id="rId52"/>
      <p:boldItalic r:id="rId53"/>
    </p:embeddedFont>
    <p:embeddedFont>
      <p:font typeface="DM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Inter-regular.fntdata"/><Relationship Id="rId41" Type="http://schemas.openxmlformats.org/officeDocument/2006/relationships/slide" Target="slides/slide35.xml"/><Relationship Id="rId44" Type="http://schemas.openxmlformats.org/officeDocument/2006/relationships/font" Target="fonts/Inter-italic.fntdata"/><Relationship Id="rId43" Type="http://schemas.openxmlformats.org/officeDocument/2006/relationships/font" Target="fonts/Inter-bold.fntdata"/><Relationship Id="rId46" Type="http://schemas.openxmlformats.org/officeDocument/2006/relationships/font" Target="fonts/HelveticaNeueLight-regular.fntdata"/><Relationship Id="rId45" Type="http://schemas.openxmlformats.org/officeDocument/2006/relationships/font" Target="fonts/Inter-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elveticaNeueLight-italic.fntdata"/><Relationship Id="rId47" Type="http://schemas.openxmlformats.org/officeDocument/2006/relationships/font" Target="fonts/HelveticaNeueLight-bold.fntdata"/><Relationship Id="rId49" Type="http://schemas.openxmlformats.org/officeDocument/2006/relationships/font" Target="fonts/HelveticaNeueLight-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ono-bold.fntdata"/><Relationship Id="rId50" Type="http://schemas.openxmlformats.org/officeDocument/2006/relationships/font" Target="fonts/RobotoMono-regular.fntdata"/><Relationship Id="rId53" Type="http://schemas.openxmlformats.org/officeDocument/2006/relationships/font" Target="fonts/RobotoMono-boldItalic.fntdata"/><Relationship Id="rId52" Type="http://schemas.openxmlformats.org/officeDocument/2006/relationships/font" Target="fonts/RobotoMono-italic.fntdata"/><Relationship Id="rId11" Type="http://schemas.openxmlformats.org/officeDocument/2006/relationships/slide" Target="slides/slide5.xml"/><Relationship Id="rId55" Type="http://schemas.openxmlformats.org/officeDocument/2006/relationships/font" Target="fonts/DMSans-bold.fntdata"/><Relationship Id="rId10" Type="http://schemas.openxmlformats.org/officeDocument/2006/relationships/slide" Target="slides/slide4.xml"/><Relationship Id="rId54" Type="http://schemas.openxmlformats.org/officeDocument/2006/relationships/font" Target="fonts/DMSans-regular.fntdata"/><Relationship Id="rId13" Type="http://schemas.openxmlformats.org/officeDocument/2006/relationships/slide" Target="slides/slide7.xml"/><Relationship Id="rId57" Type="http://schemas.openxmlformats.org/officeDocument/2006/relationships/font" Target="fonts/DMSans-boldItalic.fntdata"/><Relationship Id="rId12" Type="http://schemas.openxmlformats.org/officeDocument/2006/relationships/slide" Target="slides/slide6.xml"/><Relationship Id="rId56" Type="http://schemas.openxmlformats.org/officeDocument/2006/relationships/font" Target="fonts/DMSans-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d69b2992e9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d69b2992e9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d69b2992e9_2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d69b2992e9_2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d69b2992e9_2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d69b2992e9_2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rPr>
              <a:t>Las instalaciones globales en mac y linux requieren de anteponer el comando sudo  sudo npm install -g @angular/cli</a:t>
            </a:r>
            <a:endParaRPr>
              <a:solidFill>
                <a:schemeClr val="dk1"/>
              </a:solidFill>
            </a:endParaRPr>
          </a:p>
          <a:p>
            <a:pPr indent="0" lvl="0" marL="0" rtl="0" algn="l">
              <a:spcBef>
                <a:spcPts val="0"/>
              </a:spcBef>
              <a:spcAft>
                <a:spcPts val="0"/>
              </a:spcAft>
              <a:buClr>
                <a:schemeClr val="dk1"/>
              </a:buClr>
              <a:buSzPts val="1100"/>
              <a:buFont typeface="Arial"/>
              <a:buNone/>
            </a:pPr>
            <a:r>
              <a:rPr lang="es-419">
                <a:solidFill>
                  <a:schemeClr val="dk1"/>
                </a:solidFill>
              </a:rPr>
              <a:t>En ciertas ocasiones en windows se necesita iniciar la consola en modo administrador → click boton derecho + shift → Ejecutar como administrador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d69b2992e9_2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d69b2992e9_2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Helvetica Neue Light"/>
                <a:ea typeface="Helvetica Neue Light"/>
                <a:cs typeface="Helvetica Neue Light"/>
                <a:sym typeface="Helvetica Neue Light"/>
              </a:rPr>
              <a:t>Las instalaciones globales en mac y linux requieren de anteponer el comando sudo  sudo npm install -g @angular/cli</a:t>
            </a:r>
            <a:endParaRPr>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s-419">
                <a:solidFill>
                  <a:schemeClr val="dk1"/>
                </a:solidFill>
                <a:latin typeface="Helvetica Neue Light"/>
                <a:ea typeface="Helvetica Neue Light"/>
                <a:cs typeface="Helvetica Neue Light"/>
                <a:sym typeface="Helvetica Neue Light"/>
              </a:rPr>
              <a:t>En ciertas ocasiones en windows se necesita iniciar la consola en modo administrador → click boton derecho + shift → Ejecutar como administrador</a:t>
            </a:r>
            <a:endParaRPr>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d69b2992e9_2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d69b2992e9_2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rPr>
              <a:t>Las instalaciones globales en mac y linux requieren de anteponer el comando sudo  sudo npm install -g @angular/cli</a:t>
            </a:r>
            <a:endParaRPr>
              <a:solidFill>
                <a:schemeClr val="dk1"/>
              </a:solidFill>
            </a:endParaRPr>
          </a:p>
          <a:p>
            <a:pPr indent="0" lvl="0" marL="0" rtl="0" algn="l">
              <a:spcBef>
                <a:spcPts val="0"/>
              </a:spcBef>
              <a:spcAft>
                <a:spcPts val="0"/>
              </a:spcAft>
              <a:buClr>
                <a:schemeClr val="dk1"/>
              </a:buClr>
              <a:buSzPts val="1100"/>
              <a:buFont typeface="Arial"/>
              <a:buNone/>
            </a:pPr>
            <a:r>
              <a:rPr lang="es-419">
                <a:solidFill>
                  <a:schemeClr val="dk1"/>
                </a:solidFill>
              </a:rPr>
              <a:t>En ciertas ocasiones en windows se necesita iniciar la consola en modo administrador → click boton derecho + shift → Ejecutar como administrador</a:t>
            </a:r>
            <a:endParaRPr>
              <a:solidFill>
                <a:schemeClr val="dk1"/>
              </a:solidFill>
            </a:endParaRPr>
          </a:p>
          <a:p>
            <a:pPr indent="0" lvl="0" marL="0" rtl="0" algn="l">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d69b2992e9_2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d69b2992e9_2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rPr>
              <a:t>Profesor/a:</a:t>
            </a:r>
            <a:r>
              <a:rPr lang="es-419">
                <a:solidFill>
                  <a:schemeClr val="dk1"/>
                </a:solidFill>
              </a:rPr>
              <a:t> Si el tiempo lo permite podemos crear un proyecto usando angular-cli.</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d69b2992e9_2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d69b2992e9_2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d69b2992e9_2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d69b2992e9_2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d69b2992e9_2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d69b2992e9_2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rPr>
              <a:t>Profesor/a: </a:t>
            </a:r>
            <a:r>
              <a:rPr lang="es-419">
                <a:solidFill>
                  <a:schemeClr val="dk1"/>
                </a:solidFill>
              </a:rPr>
              <a:t>evaluar si es necesario hace un breve repaso de este tema.</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d69b2992e9_2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d69b2992e9_2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d69b2992e9_2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d69b2992e9_2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d69b2992e9_2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d69b2992e9_2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d6a5861f3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d6a5861f3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419">
                <a:solidFill>
                  <a:schemeClr val="dk1"/>
                </a:solidFill>
              </a:rPr>
              <a:t>Explicar que </a:t>
            </a:r>
            <a:r>
              <a:rPr b="1" lang="es-419">
                <a:solidFill>
                  <a:schemeClr val="dk1"/>
                </a:solidFill>
              </a:rPr>
              <a:t>declarations</a:t>
            </a:r>
            <a:r>
              <a:rPr lang="es-419">
                <a:solidFill>
                  <a:schemeClr val="dk1"/>
                </a:solidFill>
              </a:rPr>
              <a:t> lista los componentes declarados.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rPr>
              <a:t>Explicar que </a:t>
            </a:r>
            <a:r>
              <a:rPr b="1" lang="es-419">
                <a:solidFill>
                  <a:schemeClr val="dk1"/>
                </a:solidFill>
              </a:rPr>
              <a:t>imports</a:t>
            </a:r>
            <a:r>
              <a:rPr lang="es-419">
                <a:solidFill>
                  <a:schemeClr val="dk1"/>
                </a:solidFill>
              </a:rPr>
              <a:t> lista los módulos necesarios para la aplicación.</a:t>
            </a:r>
            <a:endParaRPr>
              <a:solidFill>
                <a:schemeClr val="dk1"/>
              </a:solidFill>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d69b2992e9_2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d69b2992e9_2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d69b2992e9_2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d69b2992e9_2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d69b2992e9_4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d69b2992e9_4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d69b2992e9_4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d69b2992e9_4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d69b2992e9_4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d69b2992e9_4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d69b2992e9_4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d69b2992e9_4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d69b2992e9_4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d69b2992e9_4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d69b2992e9_4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d69b2992e9_4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d69b2992e9_4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d69b2992e9_4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d69b2992e9_2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d69b2992e9_2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419">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d69b2992e9_4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d69b2992e9_4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d69b2992e9_4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d69b2992e9_4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d69b2992e9_4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d69b2992e9_4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d69b2992e9_4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d69b2992e9_4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d69b2992e9_4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d69b2992e9_4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d69b2992e9_4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d69b2992e9_4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d6a69226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d6a69226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d6a69226f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d6a69226f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d6a69226f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d6a69226f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d6a5861f3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d6a5861f3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latin typeface="DM Sans"/>
                <a:ea typeface="DM Sans"/>
                <a:cs typeface="DM Sans"/>
                <a:sym typeface="DM Sans"/>
              </a:rPr>
              <a:t>Explica que en una SPA solo se actualizan ciertas secciones de la página, mejorando la velocidad y la experiencia del usuario.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d69b2992e9_2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d69b2992e9_2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50">
                <a:solidFill>
                  <a:srgbClr val="494642"/>
                </a:solidFill>
                <a:latin typeface="Helvetica Neue Light"/>
                <a:ea typeface="Helvetica Neue Light"/>
                <a:cs typeface="Helvetica Neue Light"/>
                <a:sym typeface="Helvetica Neue Light"/>
              </a:rPr>
              <a:t>Cualquier alternativa a terminal que tengan disponibles en sus equipos se puede utilizar, en general no es necesaria una instalación ya que siempre disponemos de una alternativa en nuestros equipos. En los casos de iTerm o git bash hay que proceder a la descarga y a un proceso de instalación.</a:t>
            </a:r>
            <a:endParaRPr sz="300">
              <a:solidFill>
                <a:schemeClr val="dk1"/>
              </a:solidFill>
              <a:latin typeface="Helvetica Neue Light"/>
              <a:ea typeface="Helvetica Neue Light"/>
              <a:cs typeface="Helvetica Neue Light"/>
              <a:sym typeface="Helvetica Neue Light"/>
            </a:endParaRPr>
          </a:p>
          <a:p>
            <a:pPr indent="0" lvl="0" marL="0" rtl="0" algn="l">
              <a:lnSpc>
                <a:spcPct val="117647"/>
              </a:lnSpc>
              <a:spcBef>
                <a:spcPts val="1200"/>
              </a:spcBef>
              <a:spcAft>
                <a:spcPts val="1200"/>
              </a:spcAft>
              <a:buClr>
                <a:schemeClr val="dk1"/>
              </a:buClr>
              <a:buSzPts val="1100"/>
              <a:buFont typeface="Arial"/>
              <a:buNone/>
            </a:pPr>
            <a:r>
              <a:t/>
            </a:r>
            <a:endParaRPr sz="1250">
              <a:solidFill>
                <a:srgbClr val="494642"/>
              </a:solidFill>
              <a:latin typeface="Helvetica Neue Light"/>
              <a:ea typeface="Helvetica Neue Light"/>
              <a:cs typeface="Helvetica Neue Light"/>
              <a:sym typeface="Helvetica Neue 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d69b2992e9_2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d69b2992e9_2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00">
                <a:solidFill>
                  <a:schemeClr val="dk1"/>
                </a:solidFill>
                <a:latin typeface="Helvetica Neue Light"/>
                <a:ea typeface="Helvetica Neue Light"/>
                <a:cs typeface="Helvetica Neue Light"/>
                <a:sym typeface="Helvetica Neue Light"/>
              </a:rPr>
              <a:t>Npm es simplemente un gestor de paquetes Javascript que viene en la instalación de Runtime de NodeJS.</a:t>
            </a:r>
            <a:endParaRPr sz="1300">
              <a:solidFill>
                <a:schemeClr val="dk1"/>
              </a:solidFill>
              <a:latin typeface="Helvetica Neue Light"/>
              <a:ea typeface="Helvetica Neue Light"/>
              <a:cs typeface="Helvetica Neue Light"/>
              <a:sym typeface="Helvetica Neue Light"/>
            </a:endParaRPr>
          </a:p>
          <a:p>
            <a:pPr indent="0" lvl="0" marL="0" rtl="0" algn="l">
              <a:lnSpc>
                <a:spcPct val="117647"/>
              </a:lnSpc>
              <a:spcBef>
                <a:spcPts val="1200"/>
              </a:spcBef>
              <a:spcAft>
                <a:spcPts val="1200"/>
              </a:spcAft>
              <a:buClr>
                <a:schemeClr val="dk1"/>
              </a:buClr>
              <a:buSzPts val="1100"/>
              <a:buFont typeface="Arial"/>
              <a:buNone/>
            </a:pPr>
            <a:r>
              <a:t/>
            </a:r>
            <a:endParaRPr sz="1250">
              <a:solidFill>
                <a:srgbClr val="494642"/>
              </a:solidFill>
              <a:latin typeface="Helvetica Neue Light"/>
              <a:ea typeface="Helvetica Neue Light"/>
              <a:cs typeface="Helvetica Neue Light"/>
              <a:sym typeface="Helvetica Neue 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Font typeface="DM Sans"/>
              <a:buNone/>
              <a:defRPr b="1" sz="4000">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57" name="Google Shape;57;p1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2" name="Google Shape;62;p16"/>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 name="Google Shape;69;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70" name="Shape 70"/>
        <p:cNvGrpSpPr/>
        <p:nvPr/>
      </p:nvGrpSpPr>
      <p:grpSpPr>
        <a:xfrm>
          <a:off x="0" y="0"/>
          <a:ext cx="0" cy="0"/>
          <a:chOff x="0" y="0"/>
          <a:chExt cx="0" cy="0"/>
        </a:xfrm>
      </p:grpSpPr>
      <p:pic>
        <p:nvPicPr>
          <p:cNvPr id="71" name="Google Shape;71;p2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id="73" name="Google Shape;73;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8" name="Shape 78"/>
        <p:cNvGrpSpPr/>
        <p:nvPr/>
      </p:nvGrpSpPr>
      <p:grpSpPr>
        <a:xfrm>
          <a:off x="0" y="0"/>
          <a:ext cx="0" cy="0"/>
          <a:chOff x="0" y="0"/>
          <a:chExt cx="0" cy="0"/>
        </a:xfrm>
      </p:grpSpPr>
      <p:sp>
        <p:nvSpPr>
          <p:cNvPr id="79" name="Google Shape;7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image" Target="../media/image38.png"/><Relationship Id="rId7"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24.png"/><Relationship Id="rId5" Type="http://schemas.openxmlformats.org/officeDocument/2006/relationships/image" Target="../media/image34.png"/><Relationship Id="rId6"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hyperlink" Target="https://education.github.com/git-cheat-sheet-education.pdf" TargetMode="External"/><Relationship Id="rId6" Type="http://schemas.openxmlformats.org/officeDocument/2006/relationships/hyperlink" Target="https://education.github.com/git-cheat-sheet-education.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hyperlink" Target="https://marketplace.visualstudio.com/items?itemName=CoenraadS.bracket-pair-colorizer-2" TargetMode="External"/><Relationship Id="rId4" Type="http://schemas.openxmlformats.org/officeDocument/2006/relationships/hyperlink" Target="https://marketplace.visualstudio.com/items?itemName=PKief.material-icon-theme" TargetMode="External"/><Relationship Id="rId10" Type="http://schemas.openxmlformats.org/officeDocument/2006/relationships/image" Target="../media/image10.png"/><Relationship Id="rId9" Type="http://schemas.openxmlformats.org/officeDocument/2006/relationships/hyperlink" Target="https://marketplace.visualstudio.com/items?itemName=pmneo.tsimporter" TargetMode="External"/><Relationship Id="rId5" Type="http://schemas.openxmlformats.org/officeDocument/2006/relationships/hyperlink" Target="https://marketplace.visualstudio.com/items?itemName=Mikael.Angular-BeastCode" TargetMode="External"/><Relationship Id="rId6" Type="http://schemas.openxmlformats.org/officeDocument/2006/relationships/hyperlink" Target="https://marketplace.visualstudio.com/items?itemName=Angular.ng-template" TargetMode="External"/><Relationship Id="rId7" Type="http://schemas.openxmlformats.org/officeDocument/2006/relationships/hyperlink" Target="https://marketplace.visualstudio.com/items?itemName=natewallace.angular2-inline" TargetMode="External"/><Relationship Id="rId8" Type="http://schemas.openxmlformats.org/officeDocument/2006/relationships/hyperlink" Target="https://marketplace.visualstudio.com/items?itemName=formulahendry.auto-close-ta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2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¡Les damos la bienvenida!</a:t>
            </a:r>
            <a:endParaRPr b="1" sz="4000">
              <a:solidFill>
                <a:srgbClr val="EAFF6A"/>
              </a:solidFill>
              <a:latin typeface="DM Sans"/>
              <a:ea typeface="DM Sans"/>
              <a:cs typeface="DM Sans"/>
              <a:sym typeface="DM Sans"/>
            </a:endParaRPr>
          </a:p>
        </p:txBody>
      </p:sp>
      <p:sp>
        <p:nvSpPr>
          <p:cNvPr id="85" name="Google Shape;85;p25"/>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chemeClr val="lt1"/>
                </a:solidFill>
                <a:latin typeface="DM Sans"/>
                <a:ea typeface="DM Sans"/>
                <a:cs typeface="DM Sans"/>
                <a:sym typeface="DM Sans"/>
              </a:rPr>
              <a:t>¿Comenzamos?</a:t>
            </a:r>
            <a:endParaRPr sz="2000">
              <a:solidFill>
                <a:schemeClr val="lt1"/>
              </a:solidFill>
              <a:latin typeface="DM Sans"/>
              <a:ea typeface="DM Sans"/>
              <a:cs typeface="DM Sans"/>
              <a:sym typeface="DM Sans"/>
            </a:endParaRPr>
          </a:p>
        </p:txBody>
      </p:sp>
      <p:pic>
        <p:nvPicPr>
          <p:cNvPr descr="Man Dancing on Apple iOS 12.2" id="86" name="Google Shape;86;p25"/>
          <p:cNvPicPr preferRelativeResize="0"/>
          <p:nvPr/>
        </p:nvPicPr>
        <p:blipFill>
          <a:blip r:embed="rId3">
            <a:alphaModFix/>
          </a:blip>
          <a:stretch>
            <a:fillRect/>
          </a:stretch>
        </p:blipFill>
        <p:spPr>
          <a:xfrm>
            <a:off x="4133900" y="808750"/>
            <a:ext cx="876200" cy="87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162" name="Google Shape;162;p34"/>
          <p:cNvSpPr txBox="1"/>
          <p:nvPr/>
        </p:nvSpPr>
        <p:spPr>
          <a:xfrm>
            <a:off x="473350" y="1626100"/>
            <a:ext cx="4816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800">
                <a:solidFill>
                  <a:schemeClr val="lt1"/>
                </a:solidFill>
                <a:latin typeface="DM Sans"/>
                <a:ea typeface="DM Sans"/>
                <a:cs typeface="DM Sans"/>
                <a:sym typeface="DM Sans"/>
              </a:rPr>
              <a:t>Angular-CLI: Instalación paso a paso</a:t>
            </a:r>
            <a:endParaRPr b="1" sz="1800">
              <a:solidFill>
                <a:schemeClr val="lt1"/>
              </a:solidFill>
              <a:latin typeface="DM Sans"/>
              <a:ea typeface="DM Sans"/>
              <a:cs typeface="DM Sans"/>
              <a:sym typeface="DM Sans"/>
            </a:endParaRPr>
          </a:p>
          <a:p>
            <a:pPr indent="0" lvl="0" marL="0" rtl="0" algn="l">
              <a:spcBef>
                <a:spcPts val="0"/>
              </a:spcBef>
              <a:spcAft>
                <a:spcPts val="0"/>
              </a:spcAft>
              <a:buNone/>
            </a:pPr>
            <a:r>
              <a:rPr lang="es-419" sz="1800">
                <a:solidFill>
                  <a:srgbClr val="B7B7B7"/>
                </a:solidFill>
                <a:latin typeface="DM Sans"/>
                <a:ea typeface="DM Sans"/>
                <a:cs typeface="DM Sans"/>
                <a:sym typeface="DM Sans"/>
              </a:rPr>
              <a:t>Mediante npm vamos a instalar una herramienta para interactuar con Angular.</a:t>
            </a:r>
            <a:endParaRPr sz="1800">
              <a:solidFill>
                <a:srgbClr val="B7B7B7"/>
              </a:solidFill>
              <a:latin typeface="DM Sans"/>
              <a:ea typeface="DM Sans"/>
              <a:cs typeface="DM Sans"/>
              <a:sym typeface="DM Sans"/>
            </a:endParaRPr>
          </a:p>
          <a:p>
            <a:pPr indent="0" lvl="0" marL="0" rtl="0" algn="l">
              <a:spcBef>
                <a:spcPts val="0"/>
              </a:spcBef>
              <a:spcAft>
                <a:spcPts val="0"/>
              </a:spcAft>
              <a:buNone/>
            </a:pPr>
            <a:r>
              <a:t/>
            </a:r>
            <a:endParaRPr sz="1800">
              <a:solidFill>
                <a:srgbClr val="B7B7B7"/>
              </a:solidFill>
              <a:latin typeface="DM Sans"/>
              <a:ea typeface="DM Sans"/>
              <a:cs typeface="DM Sans"/>
              <a:sym typeface="DM Sans"/>
            </a:endParaRPr>
          </a:p>
          <a:p>
            <a:pPr indent="0" lvl="0" marL="0" rtl="0" algn="l">
              <a:spcBef>
                <a:spcPts val="0"/>
              </a:spcBef>
              <a:spcAft>
                <a:spcPts val="0"/>
              </a:spcAft>
              <a:buNone/>
            </a:pPr>
            <a:r>
              <a:rPr lang="es-419" sz="1800">
                <a:solidFill>
                  <a:srgbClr val="B7B7B7"/>
                </a:solidFill>
                <a:latin typeface="DM Sans"/>
                <a:ea typeface="DM Sans"/>
                <a:cs typeface="DM Sans"/>
                <a:sym typeface="DM Sans"/>
              </a:rPr>
              <a:t>ANGULAR-CLI es una herramienta que nos va a permitir la interacción con el framework 🤩.</a:t>
            </a:r>
            <a:endParaRPr b="1" sz="1800">
              <a:solidFill>
                <a:srgbClr val="B7B7B7"/>
              </a:solidFill>
              <a:latin typeface="DM Sans"/>
              <a:ea typeface="DM Sans"/>
              <a:cs typeface="DM Sans"/>
              <a:sym typeface="DM Sans"/>
            </a:endParaRPr>
          </a:p>
        </p:txBody>
      </p:sp>
      <p:grpSp>
        <p:nvGrpSpPr>
          <p:cNvPr id="163" name="Google Shape;163;p34"/>
          <p:cNvGrpSpPr/>
          <p:nvPr/>
        </p:nvGrpSpPr>
        <p:grpSpPr>
          <a:xfrm>
            <a:off x="473351" y="619523"/>
            <a:ext cx="738900" cy="738900"/>
            <a:chOff x="473351" y="619523"/>
            <a:chExt cx="738900" cy="738900"/>
          </a:xfrm>
        </p:grpSpPr>
        <p:sp>
          <p:nvSpPr>
            <p:cNvPr id="164" name="Google Shape;164;p3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 name="Google Shape;165;p34"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pic>
        <p:nvPicPr>
          <p:cNvPr id="166" name="Google Shape;166;p34"/>
          <p:cNvPicPr preferRelativeResize="0"/>
          <p:nvPr/>
        </p:nvPicPr>
        <p:blipFill rotWithShape="1">
          <a:blip r:embed="rId4">
            <a:alphaModFix/>
          </a:blip>
          <a:srcRect b="0" l="12591" r="11690" t="0"/>
          <a:stretch/>
        </p:blipFill>
        <p:spPr>
          <a:xfrm>
            <a:off x="5363550" y="1460525"/>
            <a:ext cx="3304950" cy="2455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5"/>
          <p:cNvSpPr txBox="1"/>
          <p:nvPr/>
        </p:nvSpPr>
        <p:spPr>
          <a:xfrm>
            <a:off x="501450" y="990525"/>
            <a:ext cx="47253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Instalación</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paso a paso</a:t>
            </a:r>
            <a:endParaRPr b="1" sz="4000">
              <a:solidFill>
                <a:schemeClr val="dk1"/>
              </a:solidFill>
              <a:latin typeface="DM Sans"/>
              <a:ea typeface="DM Sans"/>
              <a:cs typeface="DM Sans"/>
              <a:sym typeface="DM Sans"/>
            </a:endParaRPr>
          </a:p>
        </p:txBody>
      </p:sp>
      <p:sp>
        <p:nvSpPr>
          <p:cNvPr id="172" name="Google Shape;172;p3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EJEMPLO EN VIVO</a:t>
            </a:r>
            <a:endParaRPr>
              <a:latin typeface="DM Sans"/>
              <a:ea typeface="DM Sans"/>
              <a:cs typeface="DM Sans"/>
              <a:sym typeface="DM Sans"/>
            </a:endParaRPr>
          </a:p>
        </p:txBody>
      </p:sp>
      <p:grpSp>
        <p:nvGrpSpPr>
          <p:cNvPr id="173" name="Google Shape;173;p35"/>
          <p:cNvGrpSpPr/>
          <p:nvPr/>
        </p:nvGrpSpPr>
        <p:grpSpPr>
          <a:xfrm>
            <a:off x="501450" y="468286"/>
            <a:ext cx="431074" cy="431074"/>
            <a:chOff x="473351" y="619523"/>
            <a:chExt cx="738900" cy="738900"/>
          </a:xfrm>
        </p:grpSpPr>
        <p:sp>
          <p:nvSpPr>
            <p:cNvPr id="174" name="Google Shape;174;p3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 name="Google Shape;175;p35"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pic>
        <p:nvPicPr>
          <p:cNvPr id="176" name="Google Shape;176;p35"/>
          <p:cNvPicPr preferRelativeResize="0"/>
          <p:nvPr/>
        </p:nvPicPr>
        <p:blipFill rotWithShape="1">
          <a:blip r:embed="rId4">
            <a:alphaModFix/>
          </a:blip>
          <a:srcRect b="7334" l="4537" r="5070" t="4830"/>
          <a:stretch/>
        </p:blipFill>
        <p:spPr>
          <a:xfrm>
            <a:off x="3943200" y="1123125"/>
            <a:ext cx="4725300" cy="3210000"/>
          </a:xfrm>
          <a:prstGeom prst="roundRect">
            <a:avLst>
              <a:gd fmla="val 4967" name="adj"/>
            </a:avLst>
          </a:prstGeom>
          <a:noFill/>
          <a:ln>
            <a:noFill/>
          </a:ln>
          <a:effectLst>
            <a:outerShdw blurRad="57150" rotWithShape="0" algn="bl" dir="5400000" dist="19050">
              <a:srgbClr val="000000">
                <a:alpha val="50000"/>
              </a:srgbClr>
            </a:outerShdw>
          </a:effectLst>
        </p:spPr>
      </p:pic>
      <p:sp>
        <p:nvSpPr>
          <p:cNvPr id="177" name="Google Shape;177;p35"/>
          <p:cNvSpPr txBox="1"/>
          <p:nvPr/>
        </p:nvSpPr>
        <p:spPr>
          <a:xfrm>
            <a:off x="475500" y="2505325"/>
            <a:ext cx="2851200" cy="93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350">
                <a:solidFill>
                  <a:schemeClr val="dk1"/>
                </a:solidFill>
                <a:latin typeface="DM Sans"/>
                <a:ea typeface="DM Sans"/>
                <a:cs typeface="DM Sans"/>
                <a:sym typeface="DM Sans"/>
              </a:rPr>
              <a:t>Comando de instalación👇</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npm install -g @angular/cli</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800">
              <a:solidFill>
                <a:srgbClr val="494642"/>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EJEMPLO EN VIVO</a:t>
            </a:r>
            <a:endParaRPr>
              <a:latin typeface="DM Sans"/>
              <a:ea typeface="DM Sans"/>
              <a:cs typeface="DM Sans"/>
              <a:sym typeface="DM Sans"/>
            </a:endParaRPr>
          </a:p>
        </p:txBody>
      </p:sp>
      <p:grpSp>
        <p:nvGrpSpPr>
          <p:cNvPr id="183" name="Google Shape;183;p36"/>
          <p:cNvGrpSpPr/>
          <p:nvPr/>
        </p:nvGrpSpPr>
        <p:grpSpPr>
          <a:xfrm>
            <a:off x="501450" y="468286"/>
            <a:ext cx="431074" cy="431074"/>
            <a:chOff x="473351" y="619523"/>
            <a:chExt cx="738900" cy="738900"/>
          </a:xfrm>
        </p:grpSpPr>
        <p:sp>
          <p:nvSpPr>
            <p:cNvPr id="184" name="Google Shape;184;p3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36"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186" name="Google Shape;186;p36"/>
          <p:cNvSpPr txBox="1"/>
          <p:nvPr/>
        </p:nvSpPr>
        <p:spPr>
          <a:xfrm>
            <a:off x="475500" y="2505325"/>
            <a:ext cx="2851200" cy="93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350">
                <a:solidFill>
                  <a:schemeClr val="dk1"/>
                </a:solidFill>
                <a:latin typeface="DM Sans"/>
                <a:ea typeface="DM Sans"/>
                <a:cs typeface="DM Sans"/>
                <a:sym typeface="DM Sans"/>
              </a:rPr>
              <a:t>Comando de comprobación👇</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ng --version</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800">
              <a:solidFill>
                <a:srgbClr val="494642"/>
              </a:solidFill>
              <a:latin typeface="DM Sans"/>
              <a:ea typeface="DM Sans"/>
              <a:cs typeface="DM Sans"/>
              <a:sym typeface="DM Sans"/>
            </a:endParaRPr>
          </a:p>
        </p:txBody>
      </p:sp>
      <p:pic>
        <p:nvPicPr>
          <p:cNvPr id="187" name="Google Shape;187;p36"/>
          <p:cNvPicPr preferRelativeResize="0"/>
          <p:nvPr/>
        </p:nvPicPr>
        <p:blipFill>
          <a:blip r:embed="rId4">
            <a:alphaModFix/>
          </a:blip>
          <a:stretch>
            <a:fillRect/>
          </a:stretch>
        </p:blipFill>
        <p:spPr>
          <a:xfrm>
            <a:off x="4174975" y="990525"/>
            <a:ext cx="4380000" cy="3391800"/>
          </a:xfrm>
          <a:prstGeom prst="roundRect">
            <a:avLst>
              <a:gd fmla="val 3862" name="adj"/>
            </a:avLst>
          </a:prstGeom>
          <a:noFill/>
          <a:ln>
            <a:noFill/>
          </a:ln>
          <a:effectLst>
            <a:outerShdw blurRad="57150" rotWithShape="0" algn="bl" dir="5400000" dist="19050">
              <a:srgbClr val="000000">
                <a:alpha val="50000"/>
              </a:srgbClr>
            </a:outerShdw>
          </a:effectLst>
        </p:spPr>
      </p:pic>
      <p:sp>
        <p:nvSpPr>
          <p:cNvPr id="188" name="Google Shape;188;p36"/>
          <p:cNvSpPr txBox="1"/>
          <p:nvPr/>
        </p:nvSpPr>
        <p:spPr>
          <a:xfrm>
            <a:off x="501450" y="990525"/>
            <a:ext cx="47253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Instalación</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paso a paso</a:t>
            </a:r>
            <a:endParaRPr b="1" sz="400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EJEMPLO EN VIVO</a:t>
            </a:r>
            <a:endParaRPr>
              <a:latin typeface="DM Sans"/>
              <a:ea typeface="DM Sans"/>
              <a:cs typeface="DM Sans"/>
              <a:sym typeface="DM Sans"/>
            </a:endParaRPr>
          </a:p>
        </p:txBody>
      </p:sp>
      <p:grpSp>
        <p:nvGrpSpPr>
          <p:cNvPr id="194" name="Google Shape;194;p37"/>
          <p:cNvGrpSpPr/>
          <p:nvPr/>
        </p:nvGrpSpPr>
        <p:grpSpPr>
          <a:xfrm>
            <a:off x="501450" y="468286"/>
            <a:ext cx="431074" cy="431074"/>
            <a:chOff x="473351" y="619523"/>
            <a:chExt cx="738900" cy="738900"/>
          </a:xfrm>
        </p:grpSpPr>
        <p:sp>
          <p:nvSpPr>
            <p:cNvPr id="195" name="Google Shape;195;p3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37"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197" name="Google Shape;197;p37"/>
          <p:cNvSpPr txBox="1"/>
          <p:nvPr/>
        </p:nvSpPr>
        <p:spPr>
          <a:xfrm>
            <a:off x="475500" y="2505325"/>
            <a:ext cx="2851200" cy="93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350">
                <a:solidFill>
                  <a:schemeClr val="dk1"/>
                </a:solidFill>
                <a:latin typeface="DM Sans"/>
                <a:ea typeface="DM Sans"/>
                <a:cs typeface="DM Sans"/>
                <a:sym typeface="DM Sans"/>
              </a:rPr>
              <a:t>Comando de generación👇</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ng --new nombre_proyecto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800">
              <a:solidFill>
                <a:srgbClr val="494642"/>
              </a:solidFill>
              <a:latin typeface="DM Sans"/>
              <a:ea typeface="DM Sans"/>
              <a:cs typeface="DM Sans"/>
              <a:sym typeface="DM Sans"/>
            </a:endParaRPr>
          </a:p>
        </p:txBody>
      </p:sp>
      <p:sp>
        <p:nvSpPr>
          <p:cNvPr id="198" name="Google Shape;198;p37"/>
          <p:cNvSpPr txBox="1"/>
          <p:nvPr/>
        </p:nvSpPr>
        <p:spPr>
          <a:xfrm>
            <a:off x="501450" y="990525"/>
            <a:ext cx="47253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Instalación</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paso a paso</a:t>
            </a:r>
            <a:endParaRPr b="1" sz="4000">
              <a:solidFill>
                <a:schemeClr val="dk1"/>
              </a:solidFill>
              <a:latin typeface="DM Sans"/>
              <a:ea typeface="DM Sans"/>
              <a:cs typeface="DM Sans"/>
              <a:sym typeface="DM Sans"/>
            </a:endParaRPr>
          </a:p>
        </p:txBody>
      </p:sp>
      <p:pic>
        <p:nvPicPr>
          <p:cNvPr id="199" name="Google Shape;199;p37"/>
          <p:cNvPicPr preferRelativeResize="0"/>
          <p:nvPr/>
        </p:nvPicPr>
        <p:blipFill>
          <a:blip r:embed="rId4">
            <a:alphaModFix/>
          </a:blip>
          <a:stretch>
            <a:fillRect/>
          </a:stretch>
        </p:blipFill>
        <p:spPr>
          <a:xfrm>
            <a:off x="3914925" y="2213574"/>
            <a:ext cx="4753564" cy="2194776"/>
          </a:xfrm>
          <a:prstGeom prst="rect">
            <a:avLst/>
          </a:prstGeom>
          <a:noFill/>
          <a:ln>
            <a:noFill/>
          </a:ln>
          <a:effectLst>
            <a:outerShdw blurRad="57150" rotWithShape="0" algn="bl" dir="5400000" dist="19050">
              <a:srgbClr val="000000">
                <a:alpha val="50000"/>
              </a:srgbClr>
            </a:outerShdw>
          </a:effectLst>
        </p:spPr>
      </p:pic>
      <p:pic>
        <p:nvPicPr>
          <p:cNvPr id="200" name="Google Shape;200;p37"/>
          <p:cNvPicPr preferRelativeResize="0"/>
          <p:nvPr/>
        </p:nvPicPr>
        <p:blipFill>
          <a:blip r:embed="rId5">
            <a:alphaModFix/>
          </a:blip>
          <a:stretch>
            <a:fillRect/>
          </a:stretch>
        </p:blipFill>
        <p:spPr>
          <a:xfrm>
            <a:off x="3914927" y="990522"/>
            <a:ext cx="4753574" cy="102548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8"/>
          <p:cNvSpPr txBox="1"/>
          <p:nvPr/>
        </p:nvSpPr>
        <p:spPr>
          <a:xfrm>
            <a:off x="987300" y="1059950"/>
            <a:ext cx="7169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Probemos si funciona</a:t>
            </a:r>
            <a:endParaRPr b="1" sz="4000">
              <a:solidFill>
                <a:srgbClr val="EAFF6A"/>
              </a:solidFill>
              <a:latin typeface="DM Sans"/>
              <a:ea typeface="DM Sans"/>
              <a:cs typeface="DM Sans"/>
              <a:sym typeface="DM Sans"/>
            </a:endParaRPr>
          </a:p>
        </p:txBody>
      </p:sp>
      <p:sp>
        <p:nvSpPr>
          <p:cNvPr id="206" name="Google Shape;206;p38"/>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lt1"/>
                </a:solidFill>
                <a:latin typeface="DM Sans"/>
                <a:ea typeface="DM Sans"/>
                <a:cs typeface="DM Sans"/>
                <a:sym typeface="DM Sans"/>
              </a:rPr>
              <a:t>EJEMPLO EN VIVO</a:t>
            </a:r>
            <a:endParaRPr>
              <a:solidFill>
                <a:schemeClr val="lt1"/>
              </a:solidFill>
              <a:latin typeface="DM Sans"/>
              <a:ea typeface="DM Sans"/>
              <a:cs typeface="DM Sans"/>
              <a:sym typeface="DM Sans"/>
            </a:endParaRPr>
          </a:p>
        </p:txBody>
      </p:sp>
      <p:grpSp>
        <p:nvGrpSpPr>
          <p:cNvPr id="207" name="Google Shape;207;p38"/>
          <p:cNvGrpSpPr/>
          <p:nvPr/>
        </p:nvGrpSpPr>
        <p:grpSpPr>
          <a:xfrm>
            <a:off x="501450" y="468286"/>
            <a:ext cx="431074" cy="431074"/>
            <a:chOff x="473351" y="619523"/>
            <a:chExt cx="738900" cy="738900"/>
          </a:xfrm>
        </p:grpSpPr>
        <p:sp>
          <p:nvSpPr>
            <p:cNvPr id="208" name="Google Shape;208;p3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38"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pic>
        <p:nvPicPr>
          <p:cNvPr id="210" name="Google Shape;210;p38"/>
          <p:cNvPicPr preferRelativeResize="0"/>
          <p:nvPr/>
        </p:nvPicPr>
        <p:blipFill rotWithShape="1">
          <a:blip r:embed="rId4">
            <a:alphaModFix/>
          </a:blip>
          <a:srcRect b="13488" l="0" r="0" t="20618"/>
          <a:stretch/>
        </p:blipFill>
        <p:spPr>
          <a:xfrm>
            <a:off x="2972825" y="1976050"/>
            <a:ext cx="3198300" cy="2107500"/>
          </a:xfrm>
          <a:prstGeom prst="roundRect">
            <a:avLst>
              <a:gd fmla="val 16667" name="adj"/>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grpSp>
        <p:nvGrpSpPr>
          <p:cNvPr id="215" name="Google Shape;215;p39"/>
          <p:cNvGrpSpPr/>
          <p:nvPr/>
        </p:nvGrpSpPr>
        <p:grpSpPr>
          <a:xfrm>
            <a:off x="4202551" y="994261"/>
            <a:ext cx="738900" cy="738974"/>
            <a:chOff x="974706" y="2467173"/>
            <a:chExt cx="738900" cy="738900"/>
          </a:xfrm>
        </p:grpSpPr>
        <p:sp>
          <p:nvSpPr>
            <p:cNvPr id="216" name="Google Shape;216;p39"/>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 name="Google Shape;217;p3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218" name="Google Shape;218;p39"/>
          <p:cNvSpPr txBox="1"/>
          <p:nvPr/>
        </p:nvSpPr>
        <p:spPr>
          <a:xfrm>
            <a:off x="968400" y="1971825"/>
            <a:ext cx="72072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Primer proyecto de Angular</a:t>
            </a:r>
            <a:endParaRPr b="1" sz="4000">
              <a:solidFill>
                <a:schemeClr val="dk1"/>
              </a:solidFill>
              <a:highlight>
                <a:srgbClr val="EAFF6A"/>
              </a:highlight>
              <a:latin typeface="DM Sans"/>
              <a:ea typeface="DM Sans"/>
              <a:cs typeface="DM Sans"/>
              <a:sym typeface="DM Sans"/>
            </a:endParaRPr>
          </a:p>
        </p:txBody>
      </p:sp>
      <p:sp>
        <p:nvSpPr>
          <p:cNvPr id="219" name="Google Shape;219;p39"/>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Duración: </a:t>
            </a:r>
            <a:r>
              <a:rPr b="1" lang="es-419" sz="2000">
                <a:solidFill>
                  <a:srgbClr val="999999"/>
                </a:solidFill>
                <a:latin typeface="DM Sans"/>
                <a:ea typeface="DM Sans"/>
                <a:cs typeface="DM Sans"/>
                <a:sym typeface="DM Sans"/>
              </a:rPr>
              <a:t>10 minutos</a:t>
            </a:r>
            <a:endParaRPr b="1" sz="2000">
              <a:solidFill>
                <a:srgbClr val="999999"/>
              </a:solidFill>
              <a:latin typeface="DM Sans"/>
              <a:ea typeface="DM Sans"/>
              <a:cs typeface="DM Sans"/>
              <a:sym typeface="DM Sans"/>
            </a:endParaRPr>
          </a:p>
        </p:txBody>
      </p:sp>
      <p:sp>
        <p:nvSpPr>
          <p:cNvPr id="220" name="Google Shape;220;p39"/>
          <p:cNvSpPr txBox="1"/>
          <p:nvPr/>
        </p:nvSpPr>
        <p:spPr>
          <a:xfrm>
            <a:off x="987300" y="2710713"/>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s-419" sz="2000">
                <a:solidFill>
                  <a:schemeClr val="dk2"/>
                </a:solidFill>
                <a:latin typeface="DM Sans"/>
                <a:ea typeface="DM Sans"/>
                <a:cs typeface="DM Sans"/>
                <a:sym typeface="DM Sans"/>
              </a:rPr>
              <a:t>Instala y ejecuta angular-cli para crear tu primer proyecto. </a:t>
            </a:r>
            <a:endParaRPr sz="2000">
              <a:solidFill>
                <a:schemeClr val="dk2"/>
              </a:solidFill>
              <a:latin typeface="DM Sans"/>
              <a:ea typeface="DM Sans"/>
              <a:cs typeface="DM Sans"/>
              <a:sym typeface="DM Sans"/>
            </a:endParaRPr>
          </a:p>
          <a:p>
            <a:pPr indent="0" lvl="0" marL="0" rtl="0" algn="ctr">
              <a:spcBef>
                <a:spcPts val="0"/>
              </a:spcBef>
              <a:spcAft>
                <a:spcPts val="0"/>
              </a:spcAft>
              <a:buNone/>
            </a:pPr>
            <a:r>
              <a:rPr lang="es-419" sz="2000">
                <a:solidFill>
                  <a:schemeClr val="dk2"/>
                </a:solidFill>
                <a:latin typeface="DM Sans"/>
                <a:ea typeface="DM Sans"/>
                <a:cs typeface="DM Sans"/>
                <a:sym typeface="DM Sans"/>
              </a:rPr>
              <a:t>Verifica si funciona 💡.</a:t>
            </a:r>
            <a:endParaRPr sz="2000">
              <a:solidFill>
                <a:schemeClr val="dk2"/>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226" name="Google Shape;226;p40"/>
          <p:cNvSpPr txBox="1"/>
          <p:nvPr/>
        </p:nvSpPr>
        <p:spPr>
          <a:xfrm>
            <a:off x="473350" y="1489525"/>
            <a:ext cx="8193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800">
                <a:solidFill>
                  <a:schemeClr val="lt1"/>
                </a:solidFill>
                <a:latin typeface="DM Sans"/>
                <a:ea typeface="DM Sans"/>
                <a:cs typeface="DM Sans"/>
                <a:sym typeface="DM Sans"/>
              </a:rPr>
              <a:t>ANGULAR + GIT:</a:t>
            </a:r>
            <a:r>
              <a:rPr b="1" lang="es-419" sz="1800">
                <a:solidFill>
                  <a:schemeClr val="lt1"/>
                </a:solidFill>
                <a:latin typeface="DM Sans"/>
                <a:ea typeface="DM Sans"/>
                <a:cs typeface="DM Sans"/>
                <a:sym typeface="DM Sans"/>
              </a:rPr>
              <a:t> ¡Paso a paso!</a:t>
            </a:r>
            <a:endParaRPr b="1" sz="1800">
              <a:solidFill>
                <a:schemeClr val="lt1"/>
              </a:solidFill>
              <a:latin typeface="DM Sans"/>
              <a:ea typeface="DM Sans"/>
              <a:cs typeface="DM Sans"/>
              <a:sym typeface="DM Sans"/>
            </a:endParaRPr>
          </a:p>
          <a:p>
            <a:pPr indent="0" lvl="0" marL="0" rtl="0" algn="l">
              <a:spcBef>
                <a:spcPts val="0"/>
              </a:spcBef>
              <a:spcAft>
                <a:spcPts val="0"/>
              </a:spcAft>
              <a:buNone/>
            </a:pPr>
            <a:r>
              <a:rPr lang="es-419" sz="1600">
                <a:solidFill>
                  <a:srgbClr val="B7B7B7"/>
                </a:solidFill>
                <a:latin typeface="DM Sans"/>
                <a:ea typeface="DM Sans"/>
                <a:cs typeface="DM Sans"/>
                <a:sym typeface="DM Sans"/>
              </a:rPr>
              <a:t>Git es un programa que nos permite llevar control de versiones de un proyecto 😉</a:t>
            </a:r>
            <a:endParaRPr sz="1600">
              <a:solidFill>
                <a:srgbClr val="B7B7B7"/>
              </a:solidFill>
              <a:latin typeface="DM Sans"/>
              <a:ea typeface="DM Sans"/>
              <a:cs typeface="DM Sans"/>
              <a:sym typeface="DM Sans"/>
            </a:endParaRPr>
          </a:p>
        </p:txBody>
      </p:sp>
      <p:grpSp>
        <p:nvGrpSpPr>
          <p:cNvPr id="227" name="Google Shape;227;p40"/>
          <p:cNvGrpSpPr/>
          <p:nvPr/>
        </p:nvGrpSpPr>
        <p:grpSpPr>
          <a:xfrm>
            <a:off x="473351" y="619523"/>
            <a:ext cx="738900" cy="738900"/>
            <a:chOff x="473351" y="619523"/>
            <a:chExt cx="738900" cy="738900"/>
          </a:xfrm>
        </p:grpSpPr>
        <p:sp>
          <p:nvSpPr>
            <p:cNvPr id="228" name="Google Shape;228;p4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 name="Google Shape;229;p40"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230" name="Google Shape;230;p40"/>
          <p:cNvSpPr/>
          <p:nvPr/>
        </p:nvSpPr>
        <p:spPr>
          <a:xfrm>
            <a:off x="475500" y="2352300"/>
            <a:ext cx="8193000" cy="2092200"/>
          </a:xfrm>
          <a:prstGeom prst="roundRect">
            <a:avLst>
              <a:gd fmla="val 11053"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0"/>
          <p:cNvSpPr txBox="1"/>
          <p:nvPr/>
        </p:nvSpPr>
        <p:spPr>
          <a:xfrm>
            <a:off x="1481155" y="2824862"/>
            <a:ext cx="27951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https://gitforwindows.org/</a:t>
            </a:r>
            <a:endParaRPr sz="1250">
              <a:latin typeface="DM Sans"/>
              <a:ea typeface="DM Sans"/>
              <a:cs typeface="DM Sans"/>
              <a:sym typeface="DM Sans"/>
            </a:endParaRPr>
          </a:p>
        </p:txBody>
      </p:sp>
      <p:sp>
        <p:nvSpPr>
          <p:cNvPr id="232" name="Google Shape;232;p40"/>
          <p:cNvSpPr txBox="1"/>
          <p:nvPr/>
        </p:nvSpPr>
        <p:spPr>
          <a:xfrm>
            <a:off x="1481150" y="3358250"/>
            <a:ext cx="27450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   brew install git</a:t>
            </a:r>
            <a:endParaRPr sz="1250">
              <a:latin typeface="DM Sans"/>
              <a:ea typeface="DM Sans"/>
              <a:cs typeface="DM Sans"/>
              <a:sym typeface="DM Sans"/>
            </a:endParaRPr>
          </a:p>
        </p:txBody>
      </p:sp>
      <p:sp>
        <p:nvSpPr>
          <p:cNvPr id="233" name="Google Shape;233;p40"/>
          <p:cNvSpPr txBox="1"/>
          <p:nvPr/>
        </p:nvSpPr>
        <p:spPr>
          <a:xfrm>
            <a:off x="1481150" y="3815450"/>
            <a:ext cx="2795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   sudo apt-get update </a:t>
            </a:r>
            <a:br>
              <a:rPr lang="es-419" sz="1250">
                <a:latin typeface="DM Sans"/>
                <a:ea typeface="DM Sans"/>
                <a:cs typeface="DM Sans"/>
                <a:sym typeface="DM Sans"/>
              </a:rPr>
            </a:br>
            <a:r>
              <a:rPr lang="es-419" sz="1250">
                <a:latin typeface="DM Sans"/>
                <a:ea typeface="DM Sans"/>
                <a:cs typeface="DM Sans"/>
                <a:sym typeface="DM Sans"/>
              </a:rPr>
              <a:t>$   sudo apt-get install git</a:t>
            </a:r>
            <a:endParaRPr sz="1250">
              <a:latin typeface="DM Sans"/>
              <a:ea typeface="DM Sans"/>
              <a:cs typeface="DM Sans"/>
              <a:sym typeface="DM Sans"/>
            </a:endParaRPr>
          </a:p>
        </p:txBody>
      </p:sp>
      <p:sp>
        <p:nvSpPr>
          <p:cNvPr id="234" name="Google Shape;234;p40"/>
          <p:cNvSpPr txBox="1"/>
          <p:nvPr/>
        </p:nvSpPr>
        <p:spPr>
          <a:xfrm>
            <a:off x="742050" y="2328613"/>
            <a:ext cx="27951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Instalación</a:t>
            </a:r>
            <a:endParaRPr b="1" sz="1350">
              <a:latin typeface="DM Sans"/>
              <a:ea typeface="DM Sans"/>
              <a:cs typeface="DM Sans"/>
              <a:sym typeface="DM Sans"/>
            </a:endParaRPr>
          </a:p>
        </p:txBody>
      </p:sp>
      <p:sp>
        <p:nvSpPr>
          <p:cNvPr id="235" name="Google Shape;235;p40"/>
          <p:cNvSpPr txBox="1"/>
          <p:nvPr/>
        </p:nvSpPr>
        <p:spPr>
          <a:xfrm>
            <a:off x="4306080" y="2328613"/>
            <a:ext cx="34974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Comprobación</a:t>
            </a:r>
            <a:endParaRPr b="1" sz="1350">
              <a:latin typeface="DM Sans"/>
              <a:ea typeface="DM Sans"/>
              <a:cs typeface="DM Sans"/>
              <a:sym typeface="DM Sans"/>
            </a:endParaRPr>
          </a:p>
        </p:txBody>
      </p:sp>
      <p:sp>
        <p:nvSpPr>
          <p:cNvPr id="236" name="Google Shape;236;p40"/>
          <p:cNvSpPr txBox="1"/>
          <p:nvPr/>
        </p:nvSpPr>
        <p:spPr>
          <a:xfrm>
            <a:off x="4352450" y="3202200"/>
            <a:ext cx="3718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Configuración</a:t>
            </a:r>
            <a:endParaRPr b="1" sz="1350">
              <a:latin typeface="DM Sans"/>
              <a:ea typeface="DM Sans"/>
              <a:cs typeface="DM Sans"/>
              <a:sym typeface="DM Sans"/>
            </a:endParaRPr>
          </a:p>
        </p:txBody>
      </p:sp>
      <p:sp>
        <p:nvSpPr>
          <p:cNvPr id="237" name="Google Shape;237;p40"/>
          <p:cNvSpPr txBox="1"/>
          <p:nvPr/>
        </p:nvSpPr>
        <p:spPr>
          <a:xfrm>
            <a:off x="5073325" y="2738113"/>
            <a:ext cx="19629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   git --version</a:t>
            </a:r>
            <a:endParaRPr sz="1250">
              <a:latin typeface="DM Sans"/>
              <a:ea typeface="DM Sans"/>
              <a:cs typeface="DM Sans"/>
              <a:sym typeface="DM Sans"/>
            </a:endParaRPr>
          </a:p>
        </p:txBody>
      </p:sp>
      <p:sp>
        <p:nvSpPr>
          <p:cNvPr id="238" name="Google Shape;238;p40"/>
          <p:cNvSpPr txBox="1"/>
          <p:nvPr/>
        </p:nvSpPr>
        <p:spPr>
          <a:xfrm>
            <a:off x="5040725" y="3467150"/>
            <a:ext cx="36279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   git config --global user.name “Lionel Messi”</a:t>
            </a:r>
            <a:endParaRPr sz="1250">
              <a:latin typeface="DM Sans"/>
              <a:ea typeface="DM Sans"/>
              <a:cs typeface="DM Sans"/>
              <a:sym typeface="DM Sans"/>
            </a:endParaRPr>
          </a:p>
        </p:txBody>
      </p:sp>
      <p:sp>
        <p:nvSpPr>
          <p:cNvPr id="239" name="Google Shape;239;p40"/>
          <p:cNvSpPr txBox="1"/>
          <p:nvPr/>
        </p:nvSpPr>
        <p:spPr>
          <a:xfrm>
            <a:off x="5040725" y="3844250"/>
            <a:ext cx="3627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50">
                <a:latin typeface="DM Sans"/>
                <a:ea typeface="DM Sans"/>
                <a:cs typeface="DM Sans"/>
                <a:sym typeface="DM Sans"/>
              </a:rPr>
              <a:t>$   git config --global user.email “Leo@gol.com”</a:t>
            </a:r>
            <a:endParaRPr sz="1250">
              <a:latin typeface="DM Sans"/>
              <a:ea typeface="DM Sans"/>
              <a:cs typeface="DM Sans"/>
              <a:sym typeface="DM Sans"/>
            </a:endParaRPr>
          </a:p>
        </p:txBody>
      </p:sp>
      <p:pic>
        <p:nvPicPr>
          <p:cNvPr id="240" name="Google Shape;240;p40"/>
          <p:cNvPicPr preferRelativeResize="0"/>
          <p:nvPr/>
        </p:nvPicPr>
        <p:blipFill>
          <a:blip r:embed="rId4">
            <a:alphaModFix/>
          </a:blip>
          <a:stretch>
            <a:fillRect/>
          </a:stretch>
        </p:blipFill>
        <p:spPr>
          <a:xfrm>
            <a:off x="790254" y="2882054"/>
            <a:ext cx="347271" cy="347295"/>
          </a:xfrm>
          <a:prstGeom prst="rect">
            <a:avLst/>
          </a:prstGeom>
          <a:noFill/>
          <a:ln>
            <a:noFill/>
          </a:ln>
        </p:spPr>
      </p:pic>
      <p:pic>
        <p:nvPicPr>
          <p:cNvPr id="241" name="Google Shape;241;p40"/>
          <p:cNvPicPr preferRelativeResize="0"/>
          <p:nvPr/>
        </p:nvPicPr>
        <p:blipFill>
          <a:blip r:embed="rId5">
            <a:alphaModFix/>
          </a:blip>
          <a:stretch>
            <a:fillRect/>
          </a:stretch>
        </p:blipFill>
        <p:spPr>
          <a:xfrm>
            <a:off x="817681" y="3415452"/>
            <a:ext cx="292416" cy="347297"/>
          </a:xfrm>
          <a:prstGeom prst="rect">
            <a:avLst/>
          </a:prstGeom>
          <a:noFill/>
          <a:ln>
            <a:noFill/>
          </a:ln>
        </p:spPr>
      </p:pic>
      <p:pic>
        <p:nvPicPr>
          <p:cNvPr id="242" name="Google Shape;242;p40"/>
          <p:cNvPicPr preferRelativeResize="0"/>
          <p:nvPr/>
        </p:nvPicPr>
        <p:blipFill>
          <a:blip r:embed="rId6">
            <a:alphaModFix/>
          </a:blip>
          <a:stretch>
            <a:fillRect/>
          </a:stretch>
        </p:blipFill>
        <p:spPr>
          <a:xfrm>
            <a:off x="803967" y="3997121"/>
            <a:ext cx="319839" cy="375555"/>
          </a:xfrm>
          <a:prstGeom prst="rect">
            <a:avLst/>
          </a:prstGeom>
          <a:noFill/>
          <a:ln>
            <a:noFill/>
          </a:ln>
        </p:spPr>
      </p:pic>
      <p:pic>
        <p:nvPicPr>
          <p:cNvPr id="243" name="Google Shape;243;p40"/>
          <p:cNvPicPr preferRelativeResize="0"/>
          <p:nvPr/>
        </p:nvPicPr>
        <p:blipFill>
          <a:blip r:embed="rId7">
            <a:alphaModFix/>
          </a:blip>
          <a:stretch>
            <a:fillRect/>
          </a:stretch>
        </p:blipFill>
        <p:spPr>
          <a:xfrm>
            <a:off x="4451913" y="2753025"/>
            <a:ext cx="347275" cy="347275"/>
          </a:xfrm>
          <a:prstGeom prst="rect">
            <a:avLst/>
          </a:prstGeom>
          <a:noFill/>
          <a:ln>
            <a:noFill/>
          </a:ln>
        </p:spPr>
      </p:pic>
      <p:pic>
        <p:nvPicPr>
          <p:cNvPr id="244" name="Google Shape;244;p40"/>
          <p:cNvPicPr preferRelativeResize="0"/>
          <p:nvPr/>
        </p:nvPicPr>
        <p:blipFill>
          <a:blip r:embed="rId7">
            <a:alphaModFix/>
          </a:blip>
          <a:stretch>
            <a:fillRect/>
          </a:stretch>
        </p:blipFill>
        <p:spPr>
          <a:xfrm>
            <a:off x="4451913" y="3501025"/>
            <a:ext cx="347275" cy="347275"/>
          </a:xfrm>
          <a:prstGeom prst="rect">
            <a:avLst/>
          </a:prstGeom>
          <a:noFill/>
          <a:ln>
            <a:noFill/>
          </a:ln>
        </p:spPr>
      </p:pic>
      <p:pic>
        <p:nvPicPr>
          <p:cNvPr id="245" name="Google Shape;245;p40"/>
          <p:cNvPicPr preferRelativeResize="0"/>
          <p:nvPr/>
        </p:nvPicPr>
        <p:blipFill>
          <a:blip r:embed="rId7">
            <a:alphaModFix/>
          </a:blip>
          <a:stretch>
            <a:fillRect/>
          </a:stretch>
        </p:blipFill>
        <p:spPr>
          <a:xfrm>
            <a:off x="4451913" y="3991263"/>
            <a:ext cx="347275" cy="347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1"/>
          <p:cNvSpPr txBox="1"/>
          <p:nvPr/>
        </p:nvSpPr>
        <p:spPr>
          <a:xfrm>
            <a:off x="501450" y="990525"/>
            <a:ext cx="8167200" cy="71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800">
                <a:solidFill>
                  <a:schemeClr val="dk1"/>
                </a:solidFill>
                <a:latin typeface="DM Sans"/>
                <a:ea typeface="DM Sans"/>
                <a:cs typeface="DM Sans"/>
                <a:sym typeface="DM Sans"/>
              </a:rPr>
              <a:t>G</a:t>
            </a:r>
            <a:r>
              <a:rPr b="1" lang="es-419" sz="3800">
                <a:solidFill>
                  <a:schemeClr val="dk1"/>
                </a:solidFill>
                <a:latin typeface="DM Sans"/>
                <a:ea typeface="DM Sans"/>
                <a:cs typeface="DM Sans"/>
                <a:sym typeface="DM Sans"/>
              </a:rPr>
              <a:t>itHub</a:t>
            </a:r>
            <a:r>
              <a:rPr b="1" lang="es-419" sz="3800">
                <a:solidFill>
                  <a:schemeClr val="dk1"/>
                </a:solidFill>
                <a:latin typeface="DM Sans"/>
                <a:ea typeface="DM Sans"/>
                <a:cs typeface="DM Sans"/>
                <a:sym typeface="DM Sans"/>
              </a:rPr>
              <a:t>: ¿Cómo crear repositorio?</a:t>
            </a:r>
            <a:endParaRPr b="1" sz="3800">
              <a:solidFill>
                <a:schemeClr val="dk1"/>
              </a:solidFill>
              <a:latin typeface="DM Sans"/>
              <a:ea typeface="DM Sans"/>
              <a:cs typeface="DM Sans"/>
              <a:sym typeface="DM Sans"/>
            </a:endParaRPr>
          </a:p>
        </p:txBody>
      </p:sp>
      <p:sp>
        <p:nvSpPr>
          <p:cNvPr id="251" name="Google Shape;251;p41"/>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EJEMPLO EN VIVO</a:t>
            </a:r>
            <a:endParaRPr>
              <a:latin typeface="DM Sans"/>
              <a:ea typeface="DM Sans"/>
              <a:cs typeface="DM Sans"/>
              <a:sym typeface="DM Sans"/>
            </a:endParaRPr>
          </a:p>
        </p:txBody>
      </p:sp>
      <p:grpSp>
        <p:nvGrpSpPr>
          <p:cNvPr id="252" name="Google Shape;252;p41"/>
          <p:cNvGrpSpPr/>
          <p:nvPr/>
        </p:nvGrpSpPr>
        <p:grpSpPr>
          <a:xfrm>
            <a:off x="501450" y="468286"/>
            <a:ext cx="431074" cy="431074"/>
            <a:chOff x="473351" y="619523"/>
            <a:chExt cx="738900" cy="738900"/>
          </a:xfrm>
        </p:grpSpPr>
        <p:sp>
          <p:nvSpPr>
            <p:cNvPr id="253" name="Google Shape;253;p4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41"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pic>
        <p:nvPicPr>
          <p:cNvPr id="255" name="Google Shape;255;p41"/>
          <p:cNvPicPr preferRelativeResize="0"/>
          <p:nvPr/>
        </p:nvPicPr>
        <p:blipFill>
          <a:blip r:embed="rId4">
            <a:alphaModFix/>
          </a:blip>
          <a:stretch>
            <a:fillRect/>
          </a:stretch>
        </p:blipFill>
        <p:spPr>
          <a:xfrm>
            <a:off x="3947739" y="1925325"/>
            <a:ext cx="1590530" cy="582015"/>
          </a:xfrm>
          <a:prstGeom prst="rect">
            <a:avLst/>
          </a:prstGeom>
          <a:noFill/>
          <a:ln>
            <a:noFill/>
          </a:ln>
          <a:effectLst>
            <a:outerShdw blurRad="57150" rotWithShape="0" algn="bl" dir="5400000" dist="19050">
              <a:srgbClr val="000000">
                <a:alpha val="50000"/>
              </a:srgbClr>
            </a:outerShdw>
          </a:effectLst>
        </p:spPr>
      </p:pic>
      <p:pic>
        <p:nvPicPr>
          <p:cNvPr id="256" name="Google Shape;256;p41"/>
          <p:cNvPicPr preferRelativeResize="0"/>
          <p:nvPr/>
        </p:nvPicPr>
        <p:blipFill>
          <a:blip r:embed="rId5">
            <a:alphaModFix/>
          </a:blip>
          <a:stretch>
            <a:fillRect/>
          </a:stretch>
        </p:blipFill>
        <p:spPr>
          <a:xfrm>
            <a:off x="875425" y="1925318"/>
            <a:ext cx="2738616" cy="2666267"/>
          </a:xfrm>
          <a:prstGeom prst="rect">
            <a:avLst/>
          </a:prstGeom>
          <a:noFill/>
          <a:ln>
            <a:noFill/>
          </a:ln>
          <a:effectLst>
            <a:outerShdw blurRad="57150" rotWithShape="0" algn="bl" dir="5400000" dist="19050">
              <a:srgbClr val="000000">
                <a:alpha val="50000"/>
              </a:srgbClr>
            </a:outerShdw>
          </a:effectLst>
        </p:spPr>
      </p:pic>
      <p:pic>
        <p:nvPicPr>
          <p:cNvPr id="257" name="Google Shape;257;p41"/>
          <p:cNvPicPr preferRelativeResize="0"/>
          <p:nvPr/>
        </p:nvPicPr>
        <p:blipFill>
          <a:blip r:embed="rId6">
            <a:alphaModFix/>
          </a:blip>
          <a:stretch>
            <a:fillRect/>
          </a:stretch>
        </p:blipFill>
        <p:spPr>
          <a:xfrm>
            <a:off x="5871954" y="1915654"/>
            <a:ext cx="2606423" cy="2685606"/>
          </a:xfrm>
          <a:prstGeom prst="rect">
            <a:avLst/>
          </a:prstGeom>
          <a:noFill/>
          <a:ln>
            <a:noFill/>
          </a:ln>
          <a:effectLst>
            <a:outerShdw blurRad="57150" rotWithShape="0" algn="bl" dir="5400000" dist="19050">
              <a:srgbClr val="000000">
                <a:alpha val="50000"/>
              </a:srgbClr>
            </a:outerShdw>
          </a:effectLst>
        </p:spPr>
      </p:pic>
      <p:sp>
        <p:nvSpPr>
          <p:cNvPr id="258" name="Google Shape;258;p41"/>
          <p:cNvSpPr/>
          <p:nvPr/>
        </p:nvSpPr>
        <p:spPr>
          <a:xfrm>
            <a:off x="4108175" y="3088925"/>
            <a:ext cx="1430100" cy="845400"/>
          </a:xfrm>
          <a:prstGeom prst="rightArrow">
            <a:avLst>
              <a:gd fmla="val 41194" name="adj1"/>
              <a:gd fmla="val 51961" name="adj2"/>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p:nvPr/>
        </p:nvSpPr>
        <p:spPr>
          <a:xfrm>
            <a:off x="475500" y="2505325"/>
            <a:ext cx="5904000" cy="2086200"/>
          </a:xfrm>
          <a:prstGeom prst="roundRect">
            <a:avLst>
              <a:gd fmla="val 969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2"/>
          <p:cNvSpPr txBox="1"/>
          <p:nvPr/>
        </p:nvSpPr>
        <p:spPr>
          <a:xfrm>
            <a:off x="501450" y="990525"/>
            <a:ext cx="816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Git comandos</a:t>
            </a:r>
            <a:endParaRPr b="1" sz="4000">
              <a:solidFill>
                <a:schemeClr val="dk1"/>
              </a:solidFill>
              <a:latin typeface="DM Sans"/>
              <a:ea typeface="DM Sans"/>
              <a:cs typeface="DM Sans"/>
              <a:sym typeface="DM Sans"/>
            </a:endParaRPr>
          </a:p>
        </p:txBody>
      </p:sp>
      <p:sp>
        <p:nvSpPr>
          <p:cNvPr id="265" name="Google Shape;265;p42"/>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EJEMPLO EN VIVO</a:t>
            </a:r>
            <a:endParaRPr>
              <a:latin typeface="DM Sans"/>
              <a:ea typeface="DM Sans"/>
              <a:cs typeface="DM Sans"/>
              <a:sym typeface="DM Sans"/>
            </a:endParaRPr>
          </a:p>
        </p:txBody>
      </p:sp>
      <p:grpSp>
        <p:nvGrpSpPr>
          <p:cNvPr id="266" name="Google Shape;266;p42"/>
          <p:cNvGrpSpPr/>
          <p:nvPr/>
        </p:nvGrpSpPr>
        <p:grpSpPr>
          <a:xfrm>
            <a:off x="501450" y="468286"/>
            <a:ext cx="431074" cy="431074"/>
            <a:chOff x="473351" y="619523"/>
            <a:chExt cx="738900" cy="738900"/>
          </a:xfrm>
        </p:grpSpPr>
        <p:sp>
          <p:nvSpPr>
            <p:cNvPr id="267" name="Google Shape;267;p4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2"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269" name="Google Shape;269;p42"/>
          <p:cNvSpPr txBox="1"/>
          <p:nvPr/>
        </p:nvSpPr>
        <p:spPr>
          <a:xfrm>
            <a:off x="475500" y="1876875"/>
            <a:ext cx="57228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419" sz="1350">
                <a:solidFill>
                  <a:schemeClr val="dk1"/>
                </a:solidFill>
                <a:latin typeface="DM Sans"/>
                <a:ea typeface="DM Sans"/>
                <a:cs typeface="DM Sans"/>
                <a:sym typeface="DM Sans"/>
              </a:rPr>
              <a:t>Antes de que podamos iniciar a hacer commit al repositorio remoto, debemos iniciar un repositorio local 👇</a:t>
            </a:r>
            <a:endParaRPr b="1" sz="1800">
              <a:solidFill>
                <a:srgbClr val="494642"/>
              </a:solidFill>
              <a:latin typeface="DM Sans"/>
              <a:ea typeface="DM Sans"/>
              <a:cs typeface="DM Sans"/>
              <a:sym typeface="DM Sans"/>
            </a:endParaRPr>
          </a:p>
        </p:txBody>
      </p:sp>
      <p:sp>
        <p:nvSpPr>
          <p:cNvPr id="270" name="Google Shape;270;p42"/>
          <p:cNvSpPr txBox="1"/>
          <p:nvPr/>
        </p:nvSpPr>
        <p:spPr>
          <a:xfrm>
            <a:off x="1412200" y="2581523"/>
            <a:ext cx="53148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   git init </a:t>
            </a:r>
            <a:r>
              <a:rPr lang="es-419" sz="1350">
                <a:latin typeface="DM Sans"/>
                <a:ea typeface="DM Sans"/>
                <a:cs typeface="DM Sans"/>
                <a:sym typeface="DM Sans"/>
              </a:rPr>
              <a:t>(Inicializa el repositorio)</a:t>
            </a:r>
            <a:endParaRPr sz="1350">
              <a:latin typeface="DM Sans"/>
              <a:ea typeface="DM Sans"/>
              <a:cs typeface="DM Sans"/>
              <a:sym typeface="DM Sans"/>
            </a:endParaRPr>
          </a:p>
        </p:txBody>
      </p:sp>
      <p:sp>
        <p:nvSpPr>
          <p:cNvPr id="271" name="Google Shape;271;p42"/>
          <p:cNvSpPr txBox="1"/>
          <p:nvPr/>
        </p:nvSpPr>
        <p:spPr>
          <a:xfrm>
            <a:off x="1412200" y="3559680"/>
            <a:ext cx="49674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   git add . </a:t>
            </a:r>
            <a:r>
              <a:rPr lang="es-419" sz="1350">
                <a:latin typeface="DM Sans"/>
                <a:ea typeface="DM Sans"/>
                <a:cs typeface="DM Sans"/>
                <a:sym typeface="DM Sans"/>
              </a:rPr>
              <a:t>(añade los archivos a la lista del commit)</a:t>
            </a:r>
            <a:endParaRPr sz="1350">
              <a:latin typeface="DM Sans"/>
              <a:ea typeface="DM Sans"/>
              <a:cs typeface="DM Sans"/>
              <a:sym typeface="DM Sans"/>
            </a:endParaRPr>
          </a:p>
        </p:txBody>
      </p:sp>
      <p:sp>
        <p:nvSpPr>
          <p:cNvPr id="272" name="Google Shape;272;p42"/>
          <p:cNvSpPr txBox="1"/>
          <p:nvPr/>
        </p:nvSpPr>
        <p:spPr>
          <a:xfrm>
            <a:off x="1412200" y="2966650"/>
            <a:ext cx="5066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   git status</a:t>
            </a:r>
            <a:r>
              <a:rPr lang="es-419" sz="1350">
                <a:latin typeface="DM Sans"/>
                <a:ea typeface="DM Sans"/>
                <a:cs typeface="DM Sans"/>
                <a:sym typeface="DM Sans"/>
              </a:rPr>
              <a:t> (muestra la lista de archivos pendientes de subir y el branch actual)</a:t>
            </a:r>
            <a:endParaRPr sz="1350">
              <a:latin typeface="DM Sans"/>
              <a:ea typeface="DM Sans"/>
              <a:cs typeface="DM Sans"/>
              <a:sym typeface="DM Sans"/>
            </a:endParaRPr>
          </a:p>
        </p:txBody>
      </p:sp>
      <p:pic>
        <p:nvPicPr>
          <p:cNvPr id="273" name="Google Shape;273;p42"/>
          <p:cNvPicPr preferRelativeResize="0"/>
          <p:nvPr/>
        </p:nvPicPr>
        <p:blipFill>
          <a:blip r:embed="rId4">
            <a:alphaModFix/>
          </a:blip>
          <a:stretch>
            <a:fillRect/>
          </a:stretch>
        </p:blipFill>
        <p:spPr>
          <a:xfrm>
            <a:off x="784898" y="2644199"/>
            <a:ext cx="299543" cy="299545"/>
          </a:xfrm>
          <a:prstGeom prst="rect">
            <a:avLst/>
          </a:prstGeom>
          <a:noFill/>
          <a:ln>
            <a:noFill/>
          </a:ln>
        </p:spPr>
      </p:pic>
      <p:pic>
        <p:nvPicPr>
          <p:cNvPr id="274" name="Google Shape;274;p42"/>
          <p:cNvPicPr preferRelativeResize="0"/>
          <p:nvPr/>
        </p:nvPicPr>
        <p:blipFill>
          <a:blip r:embed="rId4">
            <a:alphaModFix/>
          </a:blip>
          <a:stretch>
            <a:fillRect/>
          </a:stretch>
        </p:blipFill>
        <p:spPr>
          <a:xfrm>
            <a:off x="784898" y="3606116"/>
            <a:ext cx="299543" cy="299545"/>
          </a:xfrm>
          <a:prstGeom prst="rect">
            <a:avLst/>
          </a:prstGeom>
          <a:noFill/>
          <a:ln>
            <a:noFill/>
          </a:ln>
        </p:spPr>
      </p:pic>
      <p:pic>
        <p:nvPicPr>
          <p:cNvPr id="275" name="Google Shape;275;p42"/>
          <p:cNvPicPr preferRelativeResize="0"/>
          <p:nvPr/>
        </p:nvPicPr>
        <p:blipFill>
          <a:blip r:embed="rId4">
            <a:alphaModFix/>
          </a:blip>
          <a:stretch>
            <a:fillRect/>
          </a:stretch>
        </p:blipFill>
        <p:spPr>
          <a:xfrm>
            <a:off x="784898" y="4107010"/>
            <a:ext cx="299543" cy="299545"/>
          </a:xfrm>
          <a:prstGeom prst="rect">
            <a:avLst/>
          </a:prstGeom>
          <a:noFill/>
          <a:ln>
            <a:noFill/>
          </a:ln>
        </p:spPr>
      </p:pic>
      <p:pic>
        <p:nvPicPr>
          <p:cNvPr id="276" name="Google Shape;276;p42"/>
          <p:cNvPicPr preferRelativeResize="0"/>
          <p:nvPr/>
        </p:nvPicPr>
        <p:blipFill>
          <a:blip r:embed="rId4">
            <a:alphaModFix/>
          </a:blip>
          <a:stretch>
            <a:fillRect/>
          </a:stretch>
        </p:blipFill>
        <p:spPr>
          <a:xfrm>
            <a:off x="784898" y="3092294"/>
            <a:ext cx="299543" cy="299545"/>
          </a:xfrm>
          <a:prstGeom prst="rect">
            <a:avLst/>
          </a:prstGeom>
          <a:noFill/>
          <a:ln>
            <a:noFill/>
          </a:ln>
        </p:spPr>
      </p:pic>
      <p:sp>
        <p:nvSpPr>
          <p:cNvPr id="277" name="Google Shape;277;p42"/>
          <p:cNvSpPr txBox="1"/>
          <p:nvPr/>
        </p:nvSpPr>
        <p:spPr>
          <a:xfrm>
            <a:off x="1412200" y="4060302"/>
            <a:ext cx="39144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   git commit -m “Mensaje de commit”</a:t>
            </a:r>
            <a:endParaRPr b="1" sz="1350">
              <a:latin typeface="DM Sans"/>
              <a:ea typeface="DM Sans"/>
              <a:cs typeface="DM Sans"/>
              <a:sym typeface="DM Sans"/>
            </a:endParaRPr>
          </a:p>
        </p:txBody>
      </p:sp>
      <p:sp>
        <p:nvSpPr>
          <p:cNvPr id="278" name="Google Shape;278;p42">
            <a:hlinkClick r:id="rId5"/>
          </p:cNvPr>
          <p:cNvSpPr txBox="1"/>
          <p:nvPr/>
        </p:nvSpPr>
        <p:spPr>
          <a:xfrm>
            <a:off x="475500" y="4644213"/>
            <a:ext cx="4262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u="sng">
                <a:solidFill>
                  <a:schemeClr val="hlink"/>
                </a:solidFill>
                <a:latin typeface="DM Sans"/>
                <a:ea typeface="DM Sans"/>
                <a:cs typeface="DM Sans"/>
                <a:sym typeface="DM Sans"/>
                <a:hlinkClick r:id="rId6"/>
              </a:rPr>
              <a:t>Guía de comandos</a:t>
            </a:r>
            <a:endParaRPr sz="1100">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3"/>
          <p:cNvSpPr txBox="1"/>
          <p:nvPr/>
        </p:nvSpPr>
        <p:spPr>
          <a:xfrm>
            <a:off x="501450" y="990525"/>
            <a:ext cx="816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Interacción</a:t>
            </a:r>
            <a:r>
              <a:rPr b="1" lang="es-419" sz="4000">
                <a:solidFill>
                  <a:schemeClr val="dk1"/>
                </a:solidFill>
                <a:latin typeface="DM Sans"/>
                <a:ea typeface="DM Sans"/>
                <a:cs typeface="DM Sans"/>
                <a:sym typeface="DM Sans"/>
              </a:rPr>
              <a:t> Git - GitHub</a:t>
            </a:r>
            <a:endParaRPr b="1" sz="4000">
              <a:solidFill>
                <a:schemeClr val="dk1"/>
              </a:solidFill>
              <a:latin typeface="DM Sans"/>
              <a:ea typeface="DM Sans"/>
              <a:cs typeface="DM Sans"/>
              <a:sym typeface="DM Sans"/>
            </a:endParaRPr>
          </a:p>
        </p:txBody>
      </p:sp>
      <p:sp>
        <p:nvSpPr>
          <p:cNvPr id="284" name="Google Shape;284;p4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EJEMPLO EN VIVO</a:t>
            </a:r>
            <a:endParaRPr>
              <a:latin typeface="DM Sans"/>
              <a:ea typeface="DM Sans"/>
              <a:cs typeface="DM Sans"/>
              <a:sym typeface="DM Sans"/>
            </a:endParaRPr>
          </a:p>
        </p:txBody>
      </p:sp>
      <p:grpSp>
        <p:nvGrpSpPr>
          <p:cNvPr id="285" name="Google Shape;285;p43"/>
          <p:cNvGrpSpPr/>
          <p:nvPr/>
        </p:nvGrpSpPr>
        <p:grpSpPr>
          <a:xfrm>
            <a:off x="501450" y="468286"/>
            <a:ext cx="431074" cy="431074"/>
            <a:chOff x="473351" y="619523"/>
            <a:chExt cx="738900" cy="738900"/>
          </a:xfrm>
        </p:grpSpPr>
        <p:sp>
          <p:nvSpPr>
            <p:cNvPr id="286" name="Google Shape;286;p4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43"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288" name="Google Shape;288;p43"/>
          <p:cNvSpPr txBox="1"/>
          <p:nvPr/>
        </p:nvSpPr>
        <p:spPr>
          <a:xfrm>
            <a:off x="475500" y="1876875"/>
            <a:ext cx="57228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419" sz="1350">
                <a:solidFill>
                  <a:schemeClr val="dk1"/>
                </a:solidFill>
                <a:latin typeface="DM Sans"/>
                <a:ea typeface="DM Sans"/>
                <a:cs typeface="DM Sans"/>
                <a:sym typeface="DM Sans"/>
              </a:rPr>
              <a:t>Recordemos que debemos vincular nuestro repositorio local con nuestro repositorio remoto.</a:t>
            </a:r>
            <a:endParaRPr sz="1350">
              <a:solidFill>
                <a:schemeClr val="dk1"/>
              </a:solidFill>
              <a:latin typeface="DM Sans"/>
              <a:ea typeface="DM Sans"/>
              <a:cs typeface="DM Sans"/>
              <a:sym typeface="DM Sans"/>
            </a:endParaRPr>
          </a:p>
        </p:txBody>
      </p:sp>
      <p:sp>
        <p:nvSpPr>
          <p:cNvPr id="289" name="Google Shape;289;p43"/>
          <p:cNvSpPr/>
          <p:nvPr/>
        </p:nvSpPr>
        <p:spPr>
          <a:xfrm>
            <a:off x="475500" y="2638425"/>
            <a:ext cx="5495700" cy="1740300"/>
          </a:xfrm>
          <a:prstGeom prst="roundRect">
            <a:avLst>
              <a:gd fmla="val 11066"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3"/>
          <p:cNvSpPr txBox="1"/>
          <p:nvPr/>
        </p:nvSpPr>
        <p:spPr>
          <a:xfrm>
            <a:off x="1288214" y="2726216"/>
            <a:ext cx="46827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   git remote add origin &lt;url_repositorio_remoto&gt;</a:t>
            </a:r>
            <a:endParaRPr sz="1350">
              <a:latin typeface="DM Sans"/>
              <a:ea typeface="DM Sans"/>
              <a:cs typeface="DM Sans"/>
              <a:sym typeface="DM Sans"/>
            </a:endParaRPr>
          </a:p>
        </p:txBody>
      </p:sp>
      <p:sp>
        <p:nvSpPr>
          <p:cNvPr id="291" name="Google Shape;291;p43"/>
          <p:cNvSpPr txBox="1"/>
          <p:nvPr/>
        </p:nvSpPr>
        <p:spPr>
          <a:xfrm>
            <a:off x="1288214" y="3267013"/>
            <a:ext cx="4026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   git remote -v</a:t>
            </a:r>
            <a:endParaRPr sz="1350">
              <a:latin typeface="DM Sans"/>
              <a:ea typeface="DM Sans"/>
              <a:cs typeface="DM Sans"/>
              <a:sym typeface="DM Sans"/>
            </a:endParaRPr>
          </a:p>
        </p:txBody>
      </p:sp>
      <p:pic>
        <p:nvPicPr>
          <p:cNvPr id="292" name="Google Shape;292;p43"/>
          <p:cNvPicPr preferRelativeResize="0"/>
          <p:nvPr/>
        </p:nvPicPr>
        <p:blipFill>
          <a:blip r:embed="rId4">
            <a:alphaModFix/>
          </a:blip>
          <a:stretch>
            <a:fillRect/>
          </a:stretch>
        </p:blipFill>
        <p:spPr>
          <a:xfrm>
            <a:off x="845833" y="2790677"/>
            <a:ext cx="308080" cy="308080"/>
          </a:xfrm>
          <a:prstGeom prst="rect">
            <a:avLst/>
          </a:prstGeom>
          <a:noFill/>
          <a:ln>
            <a:noFill/>
          </a:ln>
        </p:spPr>
      </p:pic>
      <p:pic>
        <p:nvPicPr>
          <p:cNvPr id="293" name="Google Shape;293;p43"/>
          <p:cNvPicPr preferRelativeResize="0"/>
          <p:nvPr/>
        </p:nvPicPr>
        <p:blipFill>
          <a:blip r:embed="rId4">
            <a:alphaModFix/>
          </a:blip>
          <a:stretch>
            <a:fillRect/>
          </a:stretch>
        </p:blipFill>
        <p:spPr>
          <a:xfrm>
            <a:off x="845833" y="3304357"/>
            <a:ext cx="308080" cy="308080"/>
          </a:xfrm>
          <a:prstGeom prst="rect">
            <a:avLst/>
          </a:prstGeom>
          <a:noFill/>
          <a:ln>
            <a:noFill/>
          </a:ln>
        </p:spPr>
      </p:pic>
      <p:sp>
        <p:nvSpPr>
          <p:cNvPr id="294" name="Google Shape;294;p43"/>
          <p:cNvSpPr txBox="1"/>
          <p:nvPr/>
        </p:nvSpPr>
        <p:spPr>
          <a:xfrm>
            <a:off x="1288223" y="3727825"/>
            <a:ext cx="5140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   git push origin master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//origin se refiere al remote y master al branch</a:t>
            </a:r>
            <a:endParaRPr sz="1350">
              <a:latin typeface="DM Sans"/>
              <a:ea typeface="DM Sans"/>
              <a:cs typeface="DM Sans"/>
              <a:sym typeface="DM Sans"/>
            </a:endParaRPr>
          </a:p>
        </p:txBody>
      </p:sp>
      <p:pic>
        <p:nvPicPr>
          <p:cNvPr id="295" name="Google Shape;295;p43"/>
          <p:cNvPicPr preferRelativeResize="0"/>
          <p:nvPr/>
        </p:nvPicPr>
        <p:blipFill>
          <a:blip r:embed="rId4">
            <a:alphaModFix/>
          </a:blip>
          <a:stretch>
            <a:fillRect/>
          </a:stretch>
        </p:blipFill>
        <p:spPr>
          <a:xfrm>
            <a:off x="845833" y="3792274"/>
            <a:ext cx="308080" cy="3080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6"/>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Introducción a</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Angular</a:t>
            </a:r>
            <a:endParaRPr b="1" sz="4000">
              <a:solidFill>
                <a:srgbClr val="EAFF6A"/>
              </a:solidFill>
              <a:latin typeface="DM Sans"/>
              <a:ea typeface="DM Sans"/>
              <a:cs typeface="DM Sans"/>
              <a:sym typeface="DM Sans"/>
            </a:endParaRPr>
          </a:p>
        </p:txBody>
      </p:sp>
      <p:sp>
        <p:nvSpPr>
          <p:cNvPr id="92" name="Google Shape;92;p2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Unidad</a:t>
            </a:r>
            <a:r>
              <a:rPr b="1" lang="es-419" sz="1800">
                <a:solidFill>
                  <a:schemeClr val="lt1"/>
                </a:solidFill>
                <a:latin typeface="DM Sans"/>
                <a:ea typeface="DM Sans"/>
                <a:cs typeface="DM Sans"/>
                <a:sym typeface="DM Sans"/>
              </a:rPr>
              <a:t> 1.</a:t>
            </a:r>
            <a:r>
              <a:rPr lang="es-419" sz="1800">
                <a:solidFill>
                  <a:schemeClr val="lt1"/>
                </a:solidFill>
                <a:latin typeface="DM Sans"/>
                <a:ea typeface="DM Sans"/>
                <a:cs typeface="DM Sans"/>
                <a:sym typeface="DM Sans"/>
              </a:rPr>
              <a:t> ANGULAR</a:t>
            </a:r>
            <a:endParaRPr sz="16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4"/>
          <p:cNvSpPr txBox="1"/>
          <p:nvPr/>
        </p:nvSpPr>
        <p:spPr>
          <a:xfrm>
            <a:off x="473350" y="10733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Exploración de app.module.ts</a:t>
            </a:r>
            <a:endParaRPr b="1" sz="4000">
              <a:solidFill>
                <a:schemeClr val="dk1"/>
              </a:solidFill>
              <a:latin typeface="DM Sans"/>
              <a:ea typeface="DM Sans"/>
              <a:cs typeface="DM Sans"/>
              <a:sym typeface="DM Sans"/>
            </a:endParaRPr>
          </a:p>
        </p:txBody>
      </p:sp>
      <p:sp>
        <p:nvSpPr>
          <p:cNvPr id="301" name="Google Shape;301;p44"/>
          <p:cNvSpPr/>
          <p:nvPr/>
        </p:nvSpPr>
        <p:spPr>
          <a:xfrm>
            <a:off x="588525" y="701375"/>
            <a:ext cx="1037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4"/>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ANGULAR</a:t>
            </a:r>
            <a:endParaRPr>
              <a:latin typeface="DM Sans"/>
              <a:ea typeface="DM Sans"/>
              <a:cs typeface="DM Sans"/>
              <a:sym typeface="DM Sans"/>
            </a:endParaRPr>
          </a:p>
        </p:txBody>
      </p:sp>
      <p:sp>
        <p:nvSpPr>
          <p:cNvPr id="303" name="Google Shape;303;p44"/>
          <p:cNvSpPr txBox="1"/>
          <p:nvPr/>
        </p:nvSpPr>
        <p:spPr>
          <a:xfrm>
            <a:off x="473350" y="1986275"/>
            <a:ext cx="8196900" cy="9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Abre el archivo </a:t>
            </a:r>
            <a:r>
              <a:rPr b="1" lang="es-419" sz="1200">
                <a:solidFill>
                  <a:schemeClr val="dk1"/>
                </a:solidFill>
                <a:latin typeface="DM Sans"/>
                <a:ea typeface="DM Sans"/>
                <a:cs typeface="DM Sans"/>
                <a:sym typeface="DM Sans"/>
              </a:rPr>
              <a:t>app.module.ts</a:t>
            </a:r>
            <a:r>
              <a:rPr lang="es-419" sz="1200">
                <a:solidFill>
                  <a:schemeClr val="dk1"/>
                </a:solidFill>
                <a:latin typeface="DM Sans"/>
                <a:ea typeface="DM Sans"/>
                <a:cs typeface="DM Sans"/>
                <a:sym typeface="DM Sans"/>
              </a:rPr>
              <a:t> y responde:</a:t>
            </a:r>
            <a:endParaRPr sz="1200">
              <a:solidFill>
                <a:schemeClr val="dk1"/>
              </a:solidFill>
              <a:latin typeface="DM Sans"/>
              <a:ea typeface="DM Sans"/>
              <a:cs typeface="DM Sans"/>
              <a:sym typeface="DM Sans"/>
            </a:endParaRPr>
          </a:p>
          <a:p>
            <a:pPr indent="-304800" lvl="0" marL="457200" rtl="0" algn="l">
              <a:lnSpc>
                <a:spcPct val="115000"/>
              </a:lnSpc>
              <a:spcBef>
                <a:spcPts val="1200"/>
              </a:spcBef>
              <a:spcAft>
                <a:spcPts val="0"/>
              </a:spcAft>
              <a:buClr>
                <a:schemeClr val="dk1"/>
              </a:buClr>
              <a:buSzPts val="1200"/>
              <a:buFont typeface="DM Sans"/>
              <a:buChar char="●"/>
            </a:pPr>
            <a:r>
              <a:rPr lang="es-419" sz="1200">
                <a:solidFill>
                  <a:schemeClr val="dk1"/>
                </a:solidFill>
                <a:latin typeface="DM Sans"/>
                <a:ea typeface="DM Sans"/>
                <a:cs typeface="DM Sans"/>
                <a:sym typeface="DM Sans"/>
              </a:rPr>
              <a:t>¿Cuáles son las secciones principales de este archivo?</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Char char="●"/>
            </a:pPr>
            <a:r>
              <a:rPr lang="es-419" sz="1200">
                <a:solidFill>
                  <a:schemeClr val="dk1"/>
                </a:solidFill>
                <a:latin typeface="DM Sans"/>
                <a:ea typeface="DM Sans"/>
                <a:cs typeface="DM Sans"/>
                <a:sym typeface="DM Sans"/>
              </a:rPr>
              <a:t>¿Para qué se usa la sección </a:t>
            </a:r>
            <a:r>
              <a:rPr lang="es-419" sz="1200">
                <a:solidFill>
                  <a:srgbClr val="188038"/>
                </a:solidFill>
                <a:latin typeface="DM Sans"/>
                <a:ea typeface="DM Sans"/>
                <a:cs typeface="DM Sans"/>
                <a:sym typeface="DM Sans"/>
              </a:rPr>
              <a:t>declarations:</a:t>
            </a:r>
            <a:r>
              <a:rPr lang="es-419" sz="1200">
                <a:solidFill>
                  <a:schemeClr val="dk1"/>
                </a:solidFill>
                <a:latin typeface="DM Sans"/>
                <a:ea typeface="DM Sans"/>
                <a:cs typeface="DM Sans"/>
                <a:sym typeface="DM Sans"/>
              </a:rPr>
              <a:t>?</a:t>
            </a:r>
            <a:endParaRPr sz="1200">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grpSp>
        <p:nvGrpSpPr>
          <p:cNvPr id="308" name="Google Shape;308;p45"/>
          <p:cNvGrpSpPr/>
          <p:nvPr/>
        </p:nvGrpSpPr>
        <p:grpSpPr>
          <a:xfrm>
            <a:off x="4202551" y="994261"/>
            <a:ext cx="738900" cy="738974"/>
            <a:chOff x="974706" y="2467173"/>
            <a:chExt cx="738900" cy="738900"/>
          </a:xfrm>
        </p:grpSpPr>
        <p:sp>
          <p:nvSpPr>
            <p:cNvPr id="309" name="Google Shape;309;p45"/>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4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11" name="Google Shape;311;p45"/>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Publicar en Github</a:t>
            </a:r>
            <a:endParaRPr b="1" sz="4000">
              <a:solidFill>
                <a:schemeClr val="dk1"/>
              </a:solidFill>
              <a:highlight>
                <a:srgbClr val="EAFF6A"/>
              </a:highlight>
              <a:latin typeface="DM Sans"/>
              <a:ea typeface="DM Sans"/>
              <a:cs typeface="DM Sans"/>
              <a:sym typeface="DM Sans"/>
            </a:endParaRPr>
          </a:p>
        </p:txBody>
      </p:sp>
      <p:sp>
        <p:nvSpPr>
          <p:cNvPr id="312" name="Google Shape;312;p45"/>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Duración: </a:t>
            </a:r>
            <a:r>
              <a:rPr b="1" lang="es-419" sz="2000">
                <a:solidFill>
                  <a:srgbClr val="999999"/>
                </a:solidFill>
                <a:latin typeface="DM Sans"/>
                <a:ea typeface="DM Sans"/>
                <a:cs typeface="DM Sans"/>
                <a:sym typeface="DM Sans"/>
              </a:rPr>
              <a:t>5 minutos</a:t>
            </a:r>
            <a:endParaRPr b="1" sz="2000">
              <a:solidFill>
                <a:srgbClr val="999999"/>
              </a:solidFill>
              <a:latin typeface="DM Sans"/>
              <a:ea typeface="DM Sans"/>
              <a:cs typeface="DM Sans"/>
              <a:sym typeface="DM Sans"/>
            </a:endParaRPr>
          </a:p>
        </p:txBody>
      </p:sp>
      <p:sp>
        <p:nvSpPr>
          <p:cNvPr id="313" name="Google Shape;313;p45"/>
          <p:cNvSpPr txBox="1"/>
          <p:nvPr/>
        </p:nvSpPr>
        <p:spPr>
          <a:xfrm>
            <a:off x="987300" y="2710713"/>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chemeClr val="dk2"/>
                </a:solidFill>
                <a:latin typeface="DM Sans"/>
                <a:ea typeface="DM Sans"/>
                <a:cs typeface="DM Sans"/>
                <a:sym typeface="DM Sans"/>
              </a:rPr>
              <a:t>Tomamos el proyecto del desafío anterior y los subimos a un nuevo repositorio dentro de github 😄.</a:t>
            </a:r>
            <a:endParaRPr sz="2000">
              <a:solidFill>
                <a:schemeClr val="dk2"/>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grpSp>
        <p:nvGrpSpPr>
          <p:cNvPr id="318" name="Google Shape;318;p46"/>
          <p:cNvGrpSpPr/>
          <p:nvPr/>
        </p:nvGrpSpPr>
        <p:grpSpPr>
          <a:xfrm>
            <a:off x="501452" y="483061"/>
            <a:ext cx="401518" cy="401518"/>
            <a:chOff x="974706" y="2467173"/>
            <a:chExt cx="738900" cy="738900"/>
          </a:xfrm>
        </p:grpSpPr>
        <p:sp>
          <p:nvSpPr>
            <p:cNvPr id="319" name="Google Shape;319;p46"/>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0" name="Google Shape;320;p46"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21" name="Google Shape;321;p46"/>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Publicar en Github</a:t>
            </a:r>
            <a:endParaRPr b="1" sz="4000">
              <a:solidFill>
                <a:schemeClr val="dk1"/>
              </a:solidFill>
              <a:latin typeface="DM Sans"/>
              <a:ea typeface="DM Sans"/>
              <a:cs typeface="DM Sans"/>
              <a:sym typeface="DM Sans"/>
            </a:endParaRPr>
          </a:p>
        </p:txBody>
      </p:sp>
      <p:pic>
        <p:nvPicPr>
          <p:cNvPr id="322" name="Google Shape;322;p4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23" name="Google Shape;323;p46"/>
          <p:cNvSpPr txBox="1"/>
          <p:nvPr/>
        </p:nvSpPr>
        <p:spPr>
          <a:xfrm>
            <a:off x="501450" y="1927450"/>
            <a:ext cx="5511900" cy="274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Descripción de la actividad</a:t>
            </a:r>
            <a:endParaRPr b="1" sz="1350">
              <a:latin typeface="DM Sans"/>
              <a:ea typeface="DM Sans"/>
              <a:cs typeface="DM Sans"/>
              <a:sym typeface="DM Sans"/>
            </a:endParaRPr>
          </a:p>
          <a:p>
            <a:pPr indent="-314325" lvl="0" marL="457200" rtl="0" algn="l">
              <a:spcBef>
                <a:spcPts val="1000"/>
              </a:spcBef>
              <a:spcAft>
                <a:spcPts val="0"/>
              </a:spcAft>
              <a:buClr>
                <a:schemeClr val="dk2"/>
              </a:buClr>
              <a:buSzPts val="1350"/>
              <a:buFont typeface="DM Sans"/>
              <a:buChar char="✓"/>
            </a:pPr>
            <a:r>
              <a:rPr lang="es-419" sz="1350">
                <a:latin typeface="DM Sans"/>
                <a:ea typeface="DM Sans"/>
                <a:cs typeface="DM Sans"/>
                <a:sym typeface="DM Sans"/>
              </a:rPr>
              <a:t> </a:t>
            </a:r>
            <a:r>
              <a:rPr lang="es-419" sz="1350">
                <a:latin typeface="DM Sans"/>
                <a:ea typeface="DM Sans"/>
                <a:cs typeface="DM Sans"/>
                <a:sym typeface="DM Sans"/>
              </a:rPr>
              <a:t>Configuración global de git</a:t>
            </a:r>
            <a:endParaRPr sz="1350">
              <a:latin typeface="DM Sans"/>
              <a:ea typeface="DM Sans"/>
              <a:cs typeface="DM Sans"/>
              <a:sym typeface="DM Sans"/>
            </a:endParaRPr>
          </a:p>
          <a:p>
            <a:pPr indent="-314325" lvl="0" marL="457200" rtl="0" algn="l">
              <a:spcBef>
                <a:spcPts val="1000"/>
              </a:spcBef>
              <a:spcAft>
                <a:spcPts val="0"/>
              </a:spcAft>
              <a:buClr>
                <a:schemeClr val="dk2"/>
              </a:buClr>
              <a:buSzPts val="1350"/>
              <a:buFont typeface="DM Sans"/>
              <a:buChar char="✓"/>
            </a:pPr>
            <a:r>
              <a:rPr lang="es-419" sz="1350">
                <a:latin typeface="DM Sans"/>
                <a:ea typeface="DM Sans"/>
                <a:cs typeface="DM Sans"/>
                <a:sym typeface="DM Sans"/>
              </a:rPr>
              <a:t>Creación de repositorio local  (git init)</a:t>
            </a:r>
            <a:endParaRPr sz="1350">
              <a:latin typeface="DM Sans"/>
              <a:ea typeface="DM Sans"/>
              <a:cs typeface="DM Sans"/>
              <a:sym typeface="DM Sans"/>
            </a:endParaRPr>
          </a:p>
          <a:p>
            <a:pPr indent="-314325" lvl="0" marL="457200" rtl="0" algn="l">
              <a:spcBef>
                <a:spcPts val="1000"/>
              </a:spcBef>
              <a:spcAft>
                <a:spcPts val="0"/>
              </a:spcAft>
              <a:buClr>
                <a:schemeClr val="dk2"/>
              </a:buClr>
              <a:buSzPts val="1350"/>
              <a:buFont typeface="DM Sans"/>
              <a:buChar char="✓"/>
            </a:pPr>
            <a:r>
              <a:rPr lang="es-419" sz="1350">
                <a:latin typeface="DM Sans"/>
                <a:ea typeface="DM Sans"/>
                <a:cs typeface="DM Sans"/>
                <a:sym typeface="DM Sans"/>
              </a:rPr>
              <a:t>Respaldar proyecto en repositorio local (git add, git commit)</a:t>
            </a:r>
            <a:endParaRPr sz="1350">
              <a:latin typeface="DM Sans"/>
              <a:ea typeface="DM Sans"/>
              <a:cs typeface="DM Sans"/>
              <a:sym typeface="DM Sans"/>
            </a:endParaRPr>
          </a:p>
          <a:p>
            <a:pPr indent="-314325" lvl="0" marL="457200" rtl="0" algn="l">
              <a:spcBef>
                <a:spcPts val="1000"/>
              </a:spcBef>
              <a:spcAft>
                <a:spcPts val="0"/>
              </a:spcAft>
              <a:buClr>
                <a:schemeClr val="dk2"/>
              </a:buClr>
              <a:buSzPts val="1350"/>
              <a:buFont typeface="DM Sans"/>
              <a:buChar char="✓"/>
            </a:pPr>
            <a:r>
              <a:rPr lang="es-419" sz="1350">
                <a:latin typeface="DM Sans"/>
                <a:ea typeface="DM Sans"/>
                <a:cs typeface="DM Sans"/>
                <a:sym typeface="DM Sans"/>
              </a:rPr>
              <a:t>Creamos repositorio github (github.com)</a:t>
            </a:r>
            <a:endParaRPr sz="1350">
              <a:latin typeface="DM Sans"/>
              <a:ea typeface="DM Sans"/>
              <a:cs typeface="DM Sans"/>
              <a:sym typeface="DM Sans"/>
            </a:endParaRPr>
          </a:p>
          <a:p>
            <a:pPr indent="-314325" lvl="0" marL="457200" rtl="0" algn="l">
              <a:spcBef>
                <a:spcPts val="1000"/>
              </a:spcBef>
              <a:spcAft>
                <a:spcPts val="0"/>
              </a:spcAft>
              <a:buClr>
                <a:schemeClr val="dk2"/>
              </a:buClr>
              <a:buSzPts val="1350"/>
              <a:buFont typeface="DM Sans"/>
              <a:buChar char="✓"/>
            </a:pPr>
            <a:r>
              <a:rPr lang="es-419" sz="1350">
                <a:latin typeface="DM Sans"/>
                <a:ea typeface="DM Sans"/>
                <a:cs typeface="DM Sans"/>
                <a:sym typeface="DM Sans"/>
              </a:rPr>
              <a:t>Vinculamos repositorio local y remoto (git add origin)</a:t>
            </a:r>
            <a:endParaRPr sz="1350">
              <a:latin typeface="DM Sans"/>
              <a:ea typeface="DM Sans"/>
              <a:cs typeface="DM Sans"/>
              <a:sym typeface="DM Sans"/>
            </a:endParaRPr>
          </a:p>
          <a:p>
            <a:pPr indent="-314325" lvl="0" marL="457200" rtl="0" algn="l">
              <a:spcBef>
                <a:spcPts val="1000"/>
              </a:spcBef>
              <a:spcAft>
                <a:spcPts val="0"/>
              </a:spcAft>
              <a:buClr>
                <a:schemeClr val="dk2"/>
              </a:buClr>
              <a:buSzPts val="1350"/>
              <a:buFont typeface="DM Sans"/>
              <a:buChar char="✓"/>
            </a:pPr>
            <a:r>
              <a:rPr lang="es-419" sz="1350">
                <a:latin typeface="DM Sans"/>
                <a:ea typeface="DM Sans"/>
                <a:cs typeface="DM Sans"/>
                <a:sym typeface="DM Sans"/>
              </a:rPr>
              <a:t>Publicamos el proyecto (git push)</a:t>
            </a:r>
            <a:endParaRPr sz="1350">
              <a:latin typeface="DM Sans"/>
              <a:ea typeface="DM Sans"/>
              <a:cs typeface="DM Sans"/>
              <a:sym typeface="DM Sans"/>
            </a:endParaRPr>
          </a:p>
          <a:p>
            <a:pPr indent="0" lvl="0" marL="0" rtl="0" algn="l">
              <a:spcBef>
                <a:spcPts val="1000"/>
              </a:spcBef>
              <a:spcAft>
                <a:spcPts val="1000"/>
              </a:spcAft>
              <a:buNone/>
            </a:pPr>
            <a:r>
              <a:rPr b="1" lang="es-419" sz="1350">
                <a:latin typeface="DM Sans"/>
                <a:ea typeface="DM Sans"/>
                <a:cs typeface="DM Sans"/>
                <a:sym typeface="DM Sans"/>
              </a:rPr>
              <a:t>Duración:</a:t>
            </a:r>
            <a:r>
              <a:rPr lang="es-419" sz="1350">
                <a:latin typeface="DM Sans"/>
                <a:ea typeface="DM Sans"/>
                <a:cs typeface="DM Sans"/>
                <a:sym typeface="DM Sans"/>
              </a:rPr>
              <a:t> 5 minutos</a:t>
            </a:r>
            <a:endParaRPr sz="1350">
              <a:latin typeface="DM Sans"/>
              <a:ea typeface="DM Sans"/>
              <a:cs typeface="DM Sans"/>
              <a:sym typeface="DM Sans"/>
            </a:endParaRPr>
          </a:p>
        </p:txBody>
      </p:sp>
      <p:sp>
        <p:nvSpPr>
          <p:cNvPr id="324" name="Google Shape;324;p4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grpSp>
        <p:nvGrpSpPr>
          <p:cNvPr id="329" name="Google Shape;329;p47"/>
          <p:cNvGrpSpPr/>
          <p:nvPr/>
        </p:nvGrpSpPr>
        <p:grpSpPr>
          <a:xfrm>
            <a:off x="4202551" y="994261"/>
            <a:ext cx="738900" cy="738974"/>
            <a:chOff x="974706" y="2467173"/>
            <a:chExt cx="738900" cy="738900"/>
          </a:xfrm>
        </p:grpSpPr>
        <p:sp>
          <p:nvSpPr>
            <p:cNvPr id="330" name="Google Shape;330;p47"/>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4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32" name="Google Shape;332;p47"/>
          <p:cNvSpPr txBox="1"/>
          <p:nvPr/>
        </p:nvSpPr>
        <p:spPr>
          <a:xfrm>
            <a:off x="968400" y="2057025"/>
            <a:ext cx="72072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F</a:t>
            </a:r>
            <a:r>
              <a:rPr b="1" lang="es-419" sz="4000">
                <a:solidFill>
                  <a:schemeClr val="dk1"/>
                </a:solidFill>
                <a:latin typeface="DM Sans"/>
                <a:ea typeface="DM Sans"/>
                <a:cs typeface="DM Sans"/>
                <a:sym typeface="DM Sans"/>
              </a:rPr>
              <a:t>lujo de desarrollo angular</a:t>
            </a:r>
            <a:endParaRPr b="1" sz="4000">
              <a:solidFill>
                <a:schemeClr val="dk1"/>
              </a:solidFill>
              <a:latin typeface="DM Sans"/>
              <a:ea typeface="DM Sans"/>
              <a:cs typeface="DM Sans"/>
              <a:sym typeface="DM Sans"/>
            </a:endParaRPr>
          </a:p>
        </p:txBody>
      </p:sp>
      <p:sp>
        <p:nvSpPr>
          <p:cNvPr id="333" name="Google Shape;333;p47"/>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Duración: </a:t>
            </a:r>
            <a:r>
              <a:rPr b="1" lang="es-419" sz="2000">
                <a:solidFill>
                  <a:srgbClr val="999999"/>
                </a:solidFill>
                <a:latin typeface="DM Sans"/>
                <a:ea typeface="DM Sans"/>
                <a:cs typeface="DM Sans"/>
                <a:sym typeface="DM Sans"/>
              </a:rPr>
              <a:t>10 minutos</a:t>
            </a:r>
            <a:endParaRPr b="1" sz="2000">
              <a:solidFill>
                <a:srgbClr val="999999"/>
              </a:solidFill>
              <a:latin typeface="DM Sans"/>
              <a:ea typeface="DM Sans"/>
              <a:cs typeface="DM Sans"/>
              <a:sym typeface="DM Sans"/>
            </a:endParaRPr>
          </a:p>
        </p:txBody>
      </p:sp>
      <p:sp>
        <p:nvSpPr>
          <p:cNvPr id="334" name="Google Shape;334;p47"/>
          <p:cNvSpPr txBox="1"/>
          <p:nvPr/>
        </p:nvSpPr>
        <p:spPr>
          <a:xfrm>
            <a:off x="475500" y="2878025"/>
            <a:ext cx="8193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chemeClr val="dk2"/>
                </a:solidFill>
                <a:latin typeface="DM Sans"/>
                <a:ea typeface="DM Sans"/>
                <a:cs typeface="DM Sans"/>
                <a:sym typeface="DM Sans"/>
              </a:rPr>
              <a:t>Ejecutar, editar, visualizar cambios automáticos y ver errores 🤩.</a:t>
            </a:r>
            <a:endParaRPr sz="2000">
              <a:solidFill>
                <a:schemeClr val="dk2"/>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grpSp>
        <p:nvGrpSpPr>
          <p:cNvPr id="339" name="Google Shape;339;p48"/>
          <p:cNvGrpSpPr/>
          <p:nvPr/>
        </p:nvGrpSpPr>
        <p:grpSpPr>
          <a:xfrm>
            <a:off x="501452" y="483061"/>
            <a:ext cx="401518" cy="401518"/>
            <a:chOff x="974706" y="2467173"/>
            <a:chExt cx="738900" cy="738900"/>
          </a:xfrm>
        </p:grpSpPr>
        <p:sp>
          <p:nvSpPr>
            <p:cNvPr id="340" name="Google Shape;340;p48"/>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1" name="Google Shape;341;p4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42" name="Google Shape;342;p48"/>
          <p:cNvSpPr txBox="1"/>
          <p:nvPr/>
        </p:nvSpPr>
        <p:spPr>
          <a:xfrm>
            <a:off x="501450" y="1081750"/>
            <a:ext cx="7611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Flujo de desarrollo angular</a:t>
            </a:r>
            <a:endParaRPr b="1" sz="4000">
              <a:solidFill>
                <a:schemeClr val="dk1"/>
              </a:solidFill>
              <a:latin typeface="DM Sans"/>
              <a:ea typeface="DM Sans"/>
              <a:cs typeface="DM Sans"/>
              <a:sym typeface="DM Sans"/>
            </a:endParaRPr>
          </a:p>
        </p:txBody>
      </p:sp>
      <p:pic>
        <p:nvPicPr>
          <p:cNvPr id="343" name="Google Shape;343;p4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44" name="Google Shape;344;p48"/>
          <p:cNvSpPr txBox="1"/>
          <p:nvPr/>
        </p:nvSpPr>
        <p:spPr>
          <a:xfrm>
            <a:off x="549525" y="2090950"/>
            <a:ext cx="4856700" cy="228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Descripción de la actividad. </a:t>
            </a:r>
            <a:endParaRPr b="1" sz="1350">
              <a:latin typeface="DM Sans"/>
              <a:ea typeface="DM Sans"/>
              <a:cs typeface="DM Sans"/>
              <a:sym typeface="DM Sans"/>
            </a:endParaRPr>
          </a:p>
          <a:p>
            <a:pPr indent="-314325" lvl="0" marL="457200" rtl="0" algn="l">
              <a:spcBef>
                <a:spcPts val="1000"/>
              </a:spcBef>
              <a:spcAft>
                <a:spcPts val="0"/>
              </a:spcAft>
              <a:buClr>
                <a:schemeClr val="dk2"/>
              </a:buClr>
              <a:buSzPts val="1350"/>
              <a:buFont typeface="DM Sans"/>
              <a:buChar char="✓"/>
            </a:pPr>
            <a:r>
              <a:rPr lang="es-419" sz="1350">
                <a:latin typeface="DM Sans"/>
                <a:ea typeface="DM Sans"/>
                <a:cs typeface="DM Sans"/>
                <a:sym typeface="DM Sans"/>
              </a:rPr>
              <a:t>Ejecuta el proyecto creado anteriormente.</a:t>
            </a:r>
            <a:endParaRPr sz="1350">
              <a:latin typeface="DM Sans"/>
              <a:ea typeface="DM Sans"/>
              <a:cs typeface="DM Sans"/>
              <a:sym typeface="DM Sans"/>
            </a:endParaRPr>
          </a:p>
          <a:p>
            <a:pPr indent="-314325" lvl="0" marL="457200" rtl="0" algn="l">
              <a:spcBef>
                <a:spcPts val="1000"/>
              </a:spcBef>
              <a:spcAft>
                <a:spcPts val="0"/>
              </a:spcAft>
              <a:buClr>
                <a:schemeClr val="dk2"/>
              </a:buClr>
              <a:buSzPts val="1350"/>
              <a:buFont typeface="DM Sans"/>
              <a:buChar char="✓"/>
            </a:pPr>
            <a:r>
              <a:rPr lang="es-419" sz="1350">
                <a:latin typeface="DM Sans"/>
                <a:ea typeface="DM Sans"/>
                <a:cs typeface="DM Sans"/>
                <a:sym typeface="DM Sans"/>
              </a:rPr>
              <a:t>Personaliza la página de muestra.</a:t>
            </a:r>
            <a:endParaRPr sz="1350">
              <a:latin typeface="DM Sans"/>
              <a:ea typeface="DM Sans"/>
              <a:cs typeface="DM Sans"/>
              <a:sym typeface="DM Sans"/>
            </a:endParaRPr>
          </a:p>
          <a:p>
            <a:pPr indent="-314325" lvl="0" marL="457200" rtl="0" algn="l">
              <a:spcBef>
                <a:spcPts val="1000"/>
              </a:spcBef>
              <a:spcAft>
                <a:spcPts val="0"/>
              </a:spcAft>
              <a:buClr>
                <a:schemeClr val="dk2"/>
              </a:buClr>
              <a:buSzPts val="1350"/>
              <a:buFont typeface="DM Sans"/>
              <a:buChar char="✓"/>
            </a:pPr>
            <a:r>
              <a:rPr lang="es-419" sz="1350">
                <a:latin typeface="DM Sans"/>
                <a:ea typeface="DM Sans"/>
                <a:cs typeface="DM Sans"/>
                <a:sym typeface="DM Sans"/>
              </a:rPr>
              <a:t>Revisa los cambios.</a:t>
            </a:r>
            <a:endParaRPr sz="1350">
              <a:latin typeface="DM Sans"/>
              <a:ea typeface="DM Sans"/>
              <a:cs typeface="DM Sans"/>
              <a:sym typeface="DM Sans"/>
            </a:endParaRPr>
          </a:p>
          <a:p>
            <a:pPr indent="-314325" lvl="0" marL="457200" rtl="0" algn="l">
              <a:spcBef>
                <a:spcPts val="1000"/>
              </a:spcBef>
              <a:spcAft>
                <a:spcPts val="0"/>
              </a:spcAft>
              <a:buClr>
                <a:schemeClr val="dk2"/>
              </a:buClr>
              <a:buSzPts val="1350"/>
              <a:buFont typeface="DM Sans"/>
              <a:buChar char="✓"/>
            </a:pPr>
            <a:r>
              <a:rPr lang="es-419" sz="1350">
                <a:latin typeface="DM Sans"/>
                <a:ea typeface="DM Sans"/>
                <a:cs typeface="DM Sans"/>
                <a:sym typeface="DM Sans"/>
              </a:rPr>
              <a:t>Genera errores y observa qué sucede.</a:t>
            </a:r>
            <a:endParaRPr sz="1350">
              <a:latin typeface="DM Sans"/>
              <a:ea typeface="DM Sans"/>
              <a:cs typeface="DM Sans"/>
              <a:sym typeface="DM Sans"/>
            </a:endParaRPr>
          </a:p>
          <a:p>
            <a:pPr indent="0" lvl="0" marL="0" rtl="0" algn="l">
              <a:spcBef>
                <a:spcPts val="100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419" sz="1350">
                <a:latin typeface="DM Sans"/>
                <a:ea typeface="DM Sans"/>
                <a:cs typeface="DM Sans"/>
                <a:sym typeface="DM Sans"/>
              </a:rPr>
              <a:t>Tiempo estimado:</a:t>
            </a:r>
            <a:r>
              <a:rPr lang="es-419" sz="1350">
                <a:latin typeface="DM Sans"/>
                <a:ea typeface="DM Sans"/>
                <a:cs typeface="DM Sans"/>
                <a:sym typeface="DM Sans"/>
              </a:rPr>
              <a:t> 10 minutos. </a:t>
            </a:r>
            <a:endParaRPr sz="1350">
              <a:latin typeface="DM Sans"/>
              <a:ea typeface="DM Sans"/>
              <a:cs typeface="DM Sans"/>
              <a:sym typeface="DM Sans"/>
            </a:endParaRPr>
          </a:p>
        </p:txBody>
      </p:sp>
      <p:sp>
        <p:nvSpPr>
          <p:cNvPr id="345" name="Google Shape;345;p4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9"/>
          <p:cNvSpPr txBox="1"/>
          <p:nvPr/>
        </p:nvSpPr>
        <p:spPr>
          <a:xfrm>
            <a:off x="475500" y="893713"/>
            <a:ext cx="5315100" cy="1057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Typescript (Lógica)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300">
                <a:solidFill>
                  <a:schemeClr val="dk1"/>
                </a:solidFill>
                <a:latin typeface="DM Sans"/>
                <a:ea typeface="DM Sans"/>
                <a:cs typeface="DM Sans"/>
                <a:sym typeface="DM Sans"/>
              </a:rPr>
              <a:t>App Component TS</a:t>
            </a:r>
            <a:endParaRPr b="1" sz="2300">
              <a:solidFill>
                <a:schemeClr val="dk1"/>
              </a:solidFill>
              <a:latin typeface="DM Sans"/>
              <a:ea typeface="DM Sans"/>
              <a:cs typeface="DM Sans"/>
              <a:sym typeface="DM Sans"/>
            </a:endParaRPr>
          </a:p>
        </p:txBody>
      </p:sp>
      <p:sp>
        <p:nvSpPr>
          <p:cNvPr id="351" name="Google Shape;351;p49"/>
          <p:cNvSpPr txBox="1"/>
          <p:nvPr/>
        </p:nvSpPr>
        <p:spPr>
          <a:xfrm>
            <a:off x="4649138" y="2175100"/>
            <a:ext cx="3870900" cy="24165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rgbClr val="000000"/>
              </a:buClr>
              <a:buSzPts val="1100"/>
              <a:buFont typeface="Arial"/>
              <a:buNone/>
            </a:pPr>
            <a:r>
              <a:rPr i="1" lang="es-419" sz="1000">
                <a:solidFill>
                  <a:srgbClr val="C792EA"/>
                </a:solidFill>
                <a:latin typeface="Courier New"/>
                <a:ea typeface="Courier New"/>
                <a:cs typeface="Courier New"/>
                <a:sym typeface="Courier New"/>
              </a:rPr>
              <a:t>import</a:t>
            </a:r>
            <a:r>
              <a:rPr lang="es-419" sz="1000">
                <a:solidFill>
                  <a:srgbClr val="D6DEEB"/>
                </a:solidFill>
                <a:latin typeface="Courier New"/>
                <a:ea typeface="Courier New"/>
                <a:cs typeface="Courier New"/>
                <a:sym typeface="Courier New"/>
              </a:rPr>
              <a:t> { Component } </a:t>
            </a:r>
            <a:r>
              <a:rPr i="1" lang="es-419" sz="1000">
                <a:solidFill>
                  <a:srgbClr val="C792EA"/>
                </a:solidFill>
                <a:latin typeface="Courier New"/>
                <a:ea typeface="Courier New"/>
                <a:cs typeface="Courier New"/>
                <a:sym typeface="Courier New"/>
              </a:rPr>
              <a:t>from</a:t>
            </a:r>
            <a:r>
              <a:rPr lang="es-419" sz="1000">
                <a:solidFill>
                  <a:srgbClr val="D6DEEB"/>
                </a:solidFill>
                <a:latin typeface="Courier New"/>
                <a:ea typeface="Courier New"/>
                <a:cs typeface="Courier New"/>
                <a:sym typeface="Courier New"/>
              </a:rPr>
              <a:t> </a:t>
            </a:r>
            <a:r>
              <a:rPr lang="es-419" sz="1000">
                <a:solidFill>
                  <a:srgbClr val="D9F5DD"/>
                </a:solidFill>
                <a:latin typeface="Courier New"/>
                <a:ea typeface="Courier New"/>
                <a:cs typeface="Courier New"/>
                <a:sym typeface="Courier New"/>
              </a:rPr>
              <a:t>'</a:t>
            </a:r>
            <a:r>
              <a:rPr lang="es-419" sz="1000">
                <a:solidFill>
                  <a:srgbClr val="ECC48D"/>
                </a:solidFill>
                <a:latin typeface="Courier New"/>
                <a:ea typeface="Courier New"/>
                <a:cs typeface="Courier New"/>
                <a:sym typeface="Courier New"/>
              </a:rPr>
              <a:t>@angular/core</a:t>
            </a:r>
            <a:r>
              <a:rPr lang="es-419" sz="1000">
                <a:solidFill>
                  <a:srgbClr val="D9F5DD"/>
                </a:solidFill>
                <a:latin typeface="Courier New"/>
                <a:ea typeface="Courier New"/>
                <a:cs typeface="Courier New"/>
                <a:sym typeface="Courier New"/>
              </a:rPr>
              <a:t>'</a:t>
            </a:r>
            <a:r>
              <a:rPr lang="es-419" sz="1000">
                <a:solidFill>
                  <a:srgbClr val="D6DEEB"/>
                </a:solidFill>
                <a:latin typeface="Courier New"/>
                <a:ea typeface="Courier New"/>
                <a:cs typeface="Courier New"/>
                <a:sym typeface="Courier New"/>
              </a:rPr>
              <a:t>;</a:t>
            </a:r>
            <a:endParaRPr sz="10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0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000">
                <a:solidFill>
                  <a:srgbClr val="82AAFF"/>
                </a:solidFill>
                <a:latin typeface="Courier New"/>
                <a:ea typeface="Courier New"/>
                <a:cs typeface="Courier New"/>
                <a:sym typeface="Courier New"/>
              </a:rPr>
              <a:t>@</a:t>
            </a:r>
            <a:r>
              <a:rPr i="1" lang="es-419" sz="1000">
                <a:solidFill>
                  <a:srgbClr val="82AAFF"/>
                </a:solidFill>
                <a:latin typeface="Courier New"/>
                <a:ea typeface="Courier New"/>
                <a:cs typeface="Courier New"/>
                <a:sym typeface="Courier New"/>
              </a:rPr>
              <a:t>Component</a:t>
            </a:r>
            <a:r>
              <a:rPr lang="es-419" sz="1000">
                <a:solidFill>
                  <a:srgbClr val="D6DEEB"/>
                </a:solidFill>
                <a:latin typeface="Courier New"/>
                <a:ea typeface="Courier New"/>
                <a:cs typeface="Courier New"/>
                <a:sym typeface="Courier New"/>
              </a:rPr>
              <a:t>({</a:t>
            </a:r>
            <a:endParaRPr sz="10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000">
                <a:solidFill>
                  <a:srgbClr val="D6DEEB"/>
                </a:solidFill>
                <a:latin typeface="Courier New"/>
                <a:ea typeface="Courier New"/>
                <a:cs typeface="Courier New"/>
                <a:sym typeface="Courier New"/>
              </a:rPr>
              <a:t> selector: </a:t>
            </a:r>
            <a:r>
              <a:rPr lang="es-419" sz="1000">
                <a:solidFill>
                  <a:srgbClr val="D9F5DD"/>
                </a:solidFill>
                <a:latin typeface="Courier New"/>
                <a:ea typeface="Courier New"/>
                <a:cs typeface="Courier New"/>
                <a:sym typeface="Courier New"/>
              </a:rPr>
              <a:t>'</a:t>
            </a:r>
            <a:r>
              <a:rPr lang="es-419" sz="1000">
                <a:solidFill>
                  <a:srgbClr val="ECC48D"/>
                </a:solidFill>
                <a:latin typeface="Courier New"/>
                <a:ea typeface="Courier New"/>
                <a:cs typeface="Courier New"/>
                <a:sym typeface="Courier New"/>
              </a:rPr>
              <a:t>app-root</a:t>
            </a:r>
            <a:r>
              <a:rPr lang="es-419" sz="1000">
                <a:solidFill>
                  <a:srgbClr val="D9F5DD"/>
                </a:solidFill>
                <a:latin typeface="Courier New"/>
                <a:ea typeface="Courier New"/>
                <a:cs typeface="Courier New"/>
                <a:sym typeface="Courier New"/>
              </a:rPr>
              <a:t>'</a:t>
            </a:r>
            <a:r>
              <a:rPr lang="es-419" sz="1000">
                <a:solidFill>
                  <a:srgbClr val="D6DEEB"/>
                </a:solidFill>
                <a:latin typeface="Courier New"/>
                <a:ea typeface="Courier New"/>
                <a:cs typeface="Courier New"/>
                <a:sym typeface="Courier New"/>
              </a:rPr>
              <a:t>,</a:t>
            </a:r>
            <a:endParaRPr sz="10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000">
                <a:solidFill>
                  <a:srgbClr val="D6DEEB"/>
                </a:solidFill>
                <a:latin typeface="Courier New"/>
                <a:ea typeface="Courier New"/>
                <a:cs typeface="Courier New"/>
                <a:sym typeface="Courier New"/>
              </a:rPr>
              <a:t> templateUrl: </a:t>
            </a:r>
            <a:r>
              <a:rPr lang="es-419" sz="1000">
                <a:solidFill>
                  <a:srgbClr val="D9F5DD"/>
                </a:solidFill>
                <a:latin typeface="Courier New"/>
                <a:ea typeface="Courier New"/>
                <a:cs typeface="Courier New"/>
                <a:sym typeface="Courier New"/>
              </a:rPr>
              <a:t>'</a:t>
            </a:r>
            <a:r>
              <a:rPr lang="es-419" sz="1000">
                <a:solidFill>
                  <a:srgbClr val="ECC48D"/>
                </a:solidFill>
                <a:latin typeface="Courier New"/>
                <a:ea typeface="Courier New"/>
                <a:cs typeface="Courier New"/>
                <a:sym typeface="Courier New"/>
              </a:rPr>
              <a:t>./app.component.html</a:t>
            </a:r>
            <a:r>
              <a:rPr lang="es-419" sz="1000">
                <a:solidFill>
                  <a:srgbClr val="D9F5DD"/>
                </a:solidFill>
                <a:latin typeface="Courier New"/>
                <a:ea typeface="Courier New"/>
                <a:cs typeface="Courier New"/>
                <a:sym typeface="Courier New"/>
              </a:rPr>
              <a:t>'</a:t>
            </a:r>
            <a:r>
              <a:rPr lang="es-419" sz="1000">
                <a:solidFill>
                  <a:srgbClr val="D6DEEB"/>
                </a:solidFill>
                <a:latin typeface="Courier New"/>
                <a:ea typeface="Courier New"/>
                <a:cs typeface="Courier New"/>
                <a:sym typeface="Courier New"/>
              </a:rPr>
              <a:t>,</a:t>
            </a:r>
            <a:endParaRPr sz="10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000">
                <a:solidFill>
                  <a:srgbClr val="D6DEEB"/>
                </a:solidFill>
                <a:latin typeface="Courier New"/>
                <a:ea typeface="Courier New"/>
                <a:cs typeface="Courier New"/>
                <a:sym typeface="Courier New"/>
              </a:rPr>
              <a:t> styleUrls: [</a:t>
            </a:r>
            <a:r>
              <a:rPr lang="es-419" sz="1000">
                <a:solidFill>
                  <a:srgbClr val="D9F5DD"/>
                </a:solidFill>
                <a:latin typeface="Courier New"/>
                <a:ea typeface="Courier New"/>
                <a:cs typeface="Courier New"/>
                <a:sym typeface="Courier New"/>
              </a:rPr>
              <a:t>'</a:t>
            </a:r>
            <a:r>
              <a:rPr lang="es-419" sz="1000">
                <a:solidFill>
                  <a:srgbClr val="ECC48D"/>
                </a:solidFill>
                <a:latin typeface="Courier New"/>
                <a:ea typeface="Courier New"/>
                <a:cs typeface="Courier New"/>
                <a:sym typeface="Courier New"/>
              </a:rPr>
              <a:t>./app.component.css</a:t>
            </a:r>
            <a:r>
              <a:rPr lang="es-419" sz="1000">
                <a:solidFill>
                  <a:srgbClr val="D9F5DD"/>
                </a:solidFill>
                <a:latin typeface="Courier New"/>
                <a:ea typeface="Courier New"/>
                <a:cs typeface="Courier New"/>
                <a:sym typeface="Courier New"/>
              </a:rPr>
              <a:t>'</a:t>
            </a:r>
            <a:r>
              <a:rPr lang="es-419" sz="1000">
                <a:solidFill>
                  <a:srgbClr val="D6DEEB"/>
                </a:solidFill>
                <a:latin typeface="Courier New"/>
                <a:ea typeface="Courier New"/>
                <a:cs typeface="Courier New"/>
                <a:sym typeface="Courier New"/>
              </a:rPr>
              <a:t>],</a:t>
            </a:r>
            <a:endParaRPr sz="10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000">
                <a:solidFill>
                  <a:srgbClr val="D6DEEB"/>
                </a:solidFill>
                <a:latin typeface="Courier New"/>
                <a:ea typeface="Courier New"/>
                <a:cs typeface="Courier New"/>
                <a:sym typeface="Courier New"/>
              </a:rPr>
              <a:t>})</a:t>
            </a:r>
            <a:endParaRPr sz="10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i="1" lang="es-419" sz="1000">
                <a:solidFill>
                  <a:srgbClr val="C792EA"/>
                </a:solidFill>
                <a:latin typeface="Courier New"/>
                <a:ea typeface="Courier New"/>
                <a:cs typeface="Courier New"/>
                <a:sym typeface="Courier New"/>
              </a:rPr>
              <a:t>export</a:t>
            </a:r>
            <a:r>
              <a:rPr lang="es-419" sz="1000">
                <a:solidFill>
                  <a:srgbClr val="D6DEEB"/>
                </a:solidFill>
                <a:latin typeface="Courier New"/>
                <a:ea typeface="Courier New"/>
                <a:cs typeface="Courier New"/>
                <a:sym typeface="Courier New"/>
              </a:rPr>
              <a:t> </a:t>
            </a:r>
            <a:r>
              <a:rPr lang="es-419" sz="1000">
                <a:solidFill>
                  <a:srgbClr val="C792EA"/>
                </a:solidFill>
                <a:latin typeface="Courier New"/>
                <a:ea typeface="Courier New"/>
                <a:cs typeface="Courier New"/>
                <a:sym typeface="Courier New"/>
              </a:rPr>
              <a:t>class</a:t>
            </a:r>
            <a:r>
              <a:rPr lang="es-419" sz="1000">
                <a:solidFill>
                  <a:srgbClr val="D6DEEB"/>
                </a:solidFill>
                <a:latin typeface="Courier New"/>
                <a:ea typeface="Courier New"/>
                <a:cs typeface="Courier New"/>
                <a:sym typeface="Courier New"/>
              </a:rPr>
              <a:t> </a:t>
            </a:r>
            <a:r>
              <a:rPr lang="es-419" sz="1000">
                <a:solidFill>
                  <a:srgbClr val="FFCB8B"/>
                </a:solidFill>
                <a:latin typeface="Courier New"/>
                <a:ea typeface="Courier New"/>
                <a:cs typeface="Courier New"/>
                <a:sym typeface="Courier New"/>
              </a:rPr>
              <a:t>AppComponent</a:t>
            </a:r>
            <a:r>
              <a:rPr lang="es-419" sz="1000">
                <a:solidFill>
                  <a:srgbClr val="D6DEEB"/>
                </a:solidFill>
                <a:latin typeface="Courier New"/>
                <a:ea typeface="Courier New"/>
                <a:cs typeface="Courier New"/>
                <a:sym typeface="Courier New"/>
              </a:rPr>
              <a:t> {</a:t>
            </a:r>
            <a:endParaRPr sz="10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1000">
                <a:solidFill>
                  <a:srgbClr val="D6DEEB"/>
                </a:solidFill>
                <a:latin typeface="Courier New"/>
                <a:ea typeface="Courier New"/>
                <a:cs typeface="Courier New"/>
                <a:sym typeface="Courier New"/>
              </a:rPr>
              <a:t> title </a:t>
            </a:r>
            <a:r>
              <a:rPr lang="es-419" sz="1000">
                <a:solidFill>
                  <a:srgbClr val="C792EA"/>
                </a:solidFill>
                <a:latin typeface="Courier New"/>
                <a:ea typeface="Courier New"/>
                <a:cs typeface="Courier New"/>
                <a:sym typeface="Courier New"/>
              </a:rPr>
              <a:t>=</a:t>
            </a:r>
            <a:r>
              <a:rPr lang="es-419" sz="1000">
                <a:solidFill>
                  <a:srgbClr val="D6DEEB"/>
                </a:solidFill>
                <a:latin typeface="Courier New"/>
                <a:ea typeface="Courier New"/>
                <a:cs typeface="Courier New"/>
                <a:sym typeface="Courier New"/>
              </a:rPr>
              <a:t> </a:t>
            </a:r>
            <a:r>
              <a:rPr lang="es-419" sz="1000">
                <a:solidFill>
                  <a:srgbClr val="D9F5DD"/>
                </a:solidFill>
                <a:latin typeface="Courier New"/>
                <a:ea typeface="Courier New"/>
                <a:cs typeface="Courier New"/>
                <a:sym typeface="Courier New"/>
              </a:rPr>
              <a:t>'</a:t>
            </a:r>
            <a:r>
              <a:rPr lang="es-419" sz="1000">
                <a:solidFill>
                  <a:srgbClr val="ECC48D"/>
                </a:solidFill>
                <a:latin typeface="Courier New"/>
                <a:ea typeface="Courier New"/>
                <a:cs typeface="Courier New"/>
                <a:sym typeface="Courier New"/>
              </a:rPr>
              <a:t>Mi tienda de Regalos</a:t>
            </a:r>
            <a:r>
              <a:rPr lang="es-419" sz="1000">
                <a:solidFill>
                  <a:srgbClr val="D9F5DD"/>
                </a:solidFill>
                <a:latin typeface="Courier New"/>
                <a:ea typeface="Courier New"/>
                <a:cs typeface="Courier New"/>
                <a:sym typeface="Courier New"/>
              </a:rPr>
              <a:t>'</a:t>
            </a:r>
            <a:r>
              <a:rPr lang="es-419" sz="1000">
                <a:solidFill>
                  <a:srgbClr val="D6DEEB"/>
                </a:solidFill>
                <a:latin typeface="Courier New"/>
                <a:ea typeface="Courier New"/>
                <a:cs typeface="Courier New"/>
                <a:sym typeface="Courier New"/>
              </a:rPr>
              <a:t>;</a:t>
            </a:r>
            <a:endParaRPr sz="100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000">
                <a:solidFill>
                  <a:srgbClr val="D6DEEB"/>
                </a:solidFill>
                <a:latin typeface="Courier New"/>
                <a:ea typeface="Courier New"/>
                <a:cs typeface="Courier New"/>
                <a:sym typeface="Courier New"/>
              </a:rPr>
              <a:t>}</a:t>
            </a:r>
            <a:endParaRPr sz="1000"/>
          </a:p>
        </p:txBody>
      </p:sp>
      <p:sp>
        <p:nvSpPr>
          <p:cNvPr id="352" name="Google Shape;352;p49"/>
          <p:cNvSpPr txBox="1"/>
          <p:nvPr/>
        </p:nvSpPr>
        <p:spPr>
          <a:xfrm>
            <a:off x="475500" y="2466800"/>
            <a:ext cx="38709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419" sz="1350">
                <a:latin typeface="DM Sans"/>
                <a:ea typeface="DM Sans"/>
                <a:cs typeface="DM Sans"/>
                <a:sym typeface="DM Sans"/>
              </a:rPr>
              <a:t>Esta parte del componente encapsula la </a:t>
            </a:r>
            <a:r>
              <a:rPr b="1" lang="es-419" sz="1350">
                <a:latin typeface="DM Sans"/>
                <a:ea typeface="DM Sans"/>
                <a:cs typeface="DM Sans"/>
                <a:sym typeface="DM Sans"/>
              </a:rPr>
              <a:t>lógica </a:t>
            </a:r>
            <a:r>
              <a:rPr lang="es-419" sz="1350">
                <a:latin typeface="DM Sans"/>
                <a:ea typeface="DM Sans"/>
                <a:cs typeface="DM Sans"/>
                <a:sym typeface="DM Sans"/>
              </a:rPr>
              <a:t>de la aplicación y referencia a los archivos de vista y estilo de este mismo 👉</a:t>
            </a:r>
            <a:endParaRPr sz="1350">
              <a:latin typeface="DM Sans"/>
              <a:ea typeface="DM Sans"/>
              <a:cs typeface="DM Sans"/>
              <a:sym typeface="DM Sans"/>
            </a:endParaRPr>
          </a:p>
        </p:txBody>
      </p:sp>
      <p:sp>
        <p:nvSpPr>
          <p:cNvPr id="353" name="Google Shape;353;p49"/>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rgbClr val="000000"/>
                </a:solidFill>
                <a:latin typeface="DM Sans"/>
                <a:ea typeface="DM Sans"/>
                <a:cs typeface="DM Sans"/>
                <a:sym typeface="DM Sans"/>
              </a:rPr>
              <a:t>EJEMPLO EN VIVO</a:t>
            </a:r>
            <a:endParaRPr>
              <a:latin typeface="DM Sans"/>
              <a:ea typeface="DM Sans"/>
              <a:cs typeface="DM Sans"/>
              <a:sym typeface="DM Sans"/>
            </a:endParaRPr>
          </a:p>
        </p:txBody>
      </p:sp>
      <p:grpSp>
        <p:nvGrpSpPr>
          <p:cNvPr id="354" name="Google Shape;354;p49"/>
          <p:cNvGrpSpPr/>
          <p:nvPr/>
        </p:nvGrpSpPr>
        <p:grpSpPr>
          <a:xfrm>
            <a:off x="501450" y="468286"/>
            <a:ext cx="431074" cy="431074"/>
            <a:chOff x="473351" y="619523"/>
            <a:chExt cx="738900" cy="738900"/>
          </a:xfrm>
        </p:grpSpPr>
        <p:sp>
          <p:nvSpPr>
            <p:cNvPr id="355" name="Google Shape;355;p49"/>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 name="Google Shape;356;p49"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0"/>
          <p:cNvSpPr txBox="1"/>
          <p:nvPr/>
        </p:nvSpPr>
        <p:spPr>
          <a:xfrm>
            <a:off x="475500" y="893725"/>
            <a:ext cx="6231900" cy="1057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HTML (vista)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300">
                <a:solidFill>
                  <a:schemeClr val="dk1"/>
                </a:solidFill>
                <a:latin typeface="DM Sans"/>
                <a:ea typeface="DM Sans"/>
                <a:cs typeface="DM Sans"/>
                <a:sym typeface="DM Sans"/>
              </a:rPr>
              <a:t>App Component HTML</a:t>
            </a:r>
            <a:endParaRPr b="1" sz="2300">
              <a:solidFill>
                <a:schemeClr val="dk1"/>
              </a:solidFill>
              <a:latin typeface="DM Sans"/>
              <a:ea typeface="DM Sans"/>
              <a:cs typeface="DM Sans"/>
              <a:sym typeface="DM Sans"/>
            </a:endParaRPr>
          </a:p>
        </p:txBody>
      </p:sp>
      <p:sp>
        <p:nvSpPr>
          <p:cNvPr id="362" name="Google Shape;362;p50"/>
          <p:cNvSpPr txBox="1"/>
          <p:nvPr/>
        </p:nvSpPr>
        <p:spPr>
          <a:xfrm>
            <a:off x="4725125" y="2586200"/>
            <a:ext cx="3943500" cy="5694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419" sz="1000">
                <a:solidFill>
                  <a:srgbClr val="7FDBCA"/>
                </a:solidFill>
                <a:latin typeface="Courier New"/>
                <a:ea typeface="Courier New"/>
                <a:cs typeface="Courier New"/>
                <a:sym typeface="Courier New"/>
              </a:rPr>
              <a:t>&lt;</a:t>
            </a:r>
            <a:r>
              <a:rPr lang="es-419" sz="1000">
                <a:solidFill>
                  <a:srgbClr val="CAECE6"/>
                </a:solidFill>
                <a:latin typeface="Courier New"/>
                <a:ea typeface="Courier New"/>
                <a:cs typeface="Courier New"/>
                <a:sym typeface="Courier New"/>
              </a:rPr>
              <a:t>h1</a:t>
            </a:r>
            <a:r>
              <a:rPr lang="es-419" sz="1000">
                <a:solidFill>
                  <a:srgbClr val="7FDBCA"/>
                </a:solidFill>
                <a:latin typeface="Courier New"/>
                <a:ea typeface="Courier New"/>
                <a:cs typeface="Courier New"/>
                <a:sym typeface="Courier New"/>
              </a:rPr>
              <a:t> </a:t>
            </a:r>
            <a:r>
              <a:rPr i="1" lang="es-419" sz="1000">
                <a:solidFill>
                  <a:srgbClr val="C5E478"/>
                </a:solidFill>
                <a:latin typeface="Courier New"/>
                <a:ea typeface="Courier New"/>
                <a:cs typeface="Courier New"/>
                <a:sym typeface="Courier New"/>
              </a:rPr>
              <a:t>class</a:t>
            </a:r>
            <a:r>
              <a:rPr lang="es-419" sz="1000">
                <a:solidFill>
                  <a:srgbClr val="7FDBCA"/>
                </a:solidFill>
                <a:latin typeface="Courier New"/>
                <a:ea typeface="Courier New"/>
                <a:cs typeface="Courier New"/>
                <a:sym typeface="Courier New"/>
              </a:rPr>
              <a:t>=</a:t>
            </a:r>
            <a:r>
              <a:rPr lang="es-419" sz="1000">
                <a:solidFill>
                  <a:srgbClr val="D9F5DD"/>
                </a:solidFill>
                <a:latin typeface="Courier New"/>
                <a:ea typeface="Courier New"/>
                <a:cs typeface="Courier New"/>
                <a:sym typeface="Courier New"/>
              </a:rPr>
              <a:t>"</a:t>
            </a:r>
            <a:r>
              <a:rPr lang="es-419" sz="1000">
                <a:solidFill>
                  <a:srgbClr val="ECC48D"/>
                </a:solidFill>
                <a:latin typeface="Courier New"/>
                <a:ea typeface="Courier New"/>
                <a:cs typeface="Courier New"/>
                <a:sym typeface="Courier New"/>
              </a:rPr>
              <a:t>titulo</a:t>
            </a:r>
            <a:r>
              <a:rPr lang="es-419" sz="1000">
                <a:solidFill>
                  <a:srgbClr val="D9F5DD"/>
                </a:solidFill>
                <a:latin typeface="Courier New"/>
                <a:ea typeface="Courier New"/>
                <a:cs typeface="Courier New"/>
                <a:sym typeface="Courier New"/>
              </a:rPr>
              <a:t>"</a:t>
            </a:r>
            <a:r>
              <a:rPr lang="es-419" sz="1000">
                <a:solidFill>
                  <a:srgbClr val="7FDBCA"/>
                </a:solidFill>
                <a:latin typeface="Courier New"/>
                <a:ea typeface="Courier New"/>
                <a:cs typeface="Courier New"/>
                <a:sym typeface="Courier New"/>
              </a:rPr>
              <a:t>&gt;</a:t>
            </a:r>
            <a:r>
              <a:rPr lang="es-419" sz="1000">
                <a:solidFill>
                  <a:srgbClr val="D6DEEB"/>
                </a:solidFill>
                <a:latin typeface="Courier New"/>
                <a:ea typeface="Courier New"/>
                <a:cs typeface="Courier New"/>
                <a:sym typeface="Courier New"/>
              </a:rPr>
              <a:t>Bienvenidos</a:t>
            </a:r>
            <a:r>
              <a:rPr lang="es-419" sz="1000">
                <a:solidFill>
                  <a:srgbClr val="7FDBCA"/>
                </a:solidFill>
                <a:latin typeface="Courier New"/>
                <a:ea typeface="Courier New"/>
                <a:cs typeface="Courier New"/>
                <a:sym typeface="Courier New"/>
              </a:rPr>
              <a:t>&lt;/</a:t>
            </a:r>
            <a:r>
              <a:rPr lang="es-419" sz="1000">
                <a:solidFill>
                  <a:srgbClr val="CAECE6"/>
                </a:solidFill>
                <a:latin typeface="Courier New"/>
                <a:ea typeface="Courier New"/>
                <a:cs typeface="Courier New"/>
                <a:sym typeface="Courier New"/>
              </a:rPr>
              <a:t>h1</a:t>
            </a:r>
            <a:r>
              <a:rPr lang="es-419" sz="1000">
                <a:solidFill>
                  <a:srgbClr val="7FDBCA"/>
                </a:solidFill>
                <a:latin typeface="Courier New"/>
                <a:ea typeface="Courier New"/>
                <a:cs typeface="Courier New"/>
                <a:sym typeface="Courier New"/>
              </a:rPr>
              <a:t>&gt;</a:t>
            </a:r>
            <a:endParaRPr sz="1000">
              <a:solidFill>
                <a:srgbClr val="7FDBCA"/>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000">
                <a:solidFill>
                  <a:srgbClr val="7FDBCA"/>
                </a:solidFill>
                <a:latin typeface="Courier New"/>
                <a:ea typeface="Courier New"/>
                <a:cs typeface="Courier New"/>
                <a:sym typeface="Courier New"/>
              </a:rPr>
              <a:t>&lt;</a:t>
            </a:r>
            <a:r>
              <a:rPr lang="es-419" sz="1000">
                <a:solidFill>
                  <a:srgbClr val="CAECE6"/>
                </a:solidFill>
                <a:latin typeface="Courier New"/>
                <a:ea typeface="Courier New"/>
                <a:cs typeface="Courier New"/>
                <a:sym typeface="Courier New"/>
              </a:rPr>
              <a:t>h2</a:t>
            </a:r>
            <a:r>
              <a:rPr lang="es-419" sz="1000">
                <a:solidFill>
                  <a:srgbClr val="7FDBCA"/>
                </a:solidFill>
                <a:latin typeface="Courier New"/>
                <a:ea typeface="Courier New"/>
                <a:cs typeface="Courier New"/>
                <a:sym typeface="Courier New"/>
              </a:rPr>
              <a:t> </a:t>
            </a:r>
            <a:r>
              <a:rPr i="1" lang="es-419" sz="1000">
                <a:solidFill>
                  <a:srgbClr val="C5E478"/>
                </a:solidFill>
                <a:latin typeface="Courier New"/>
                <a:ea typeface="Courier New"/>
                <a:cs typeface="Courier New"/>
                <a:sym typeface="Courier New"/>
              </a:rPr>
              <a:t>class</a:t>
            </a:r>
            <a:r>
              <a:rPr lang="es-419" sz="1000">
                <a:solidFill>
                  <a:srgbClr val="7FDBCA"/>
                </a:solidFill>
                <a:latin typeface="Courier New"/>
                <a:ea typeface="Courier New"/>
                <a:cs typeface="Courier New"/>
                <a:sym typeface="Courier New"/>
              </a:rPr>
              <a:t>=</a:t>
            </a:r>
            <a:r>
              <a:rPr lang="es-419" sz="1000">
                <a:solidFill>
                  <a:srgbClr val="D9F5DD"/>
                </a:solidFill>
                <a:latin typeface="Courier New"/>
                <a:ea typeface="Courier New"/>
                <a:cs typeface="Courier New"/>
                <a:sym typeface="Courier New"/>
              </a:rPr>
              <a:t>"</a:t>
            </a:r>
            <a:r>
              <a:rPr lang="es-419" sz="1000">
                <a:solidFill>
                  <a:srgbClr val="ECC48D"/>
                </a:solidFill>
                <a:latin typeface="Courier New"/>
                <a:ea typeface="Courier New"/>
                <a:cs typeface="Courier New"/>
                <a:sym typeface="Courier New"/>
              </a:rPr>
              <a:t>subtitulo</a:t>
            </a:r>
            <a:r>
              <a:rPr lang="es-419" sz="1000">
                <a:solidFill>
                  <a:srgbClr val="D9F5DD"/>
                </a:solidFill>
                <a:latin typeface="Courier New"/>
                <a:ea typeface="Courier New"/>
                <a:cs typeface="Courier New"/>
                <a:sym typeface="Courier New"/>
              </a:rPr>
              <a:t>"</a:t>
            </a:r>
            <a:r>
              <a:rPr lang="es-419" sz="1000">
                <a:solidFill>
                  <a:srgbClr val="7FDBCA"/>
                </a:solidFill>
                <a:latin typeface="Courier New"/>
                <a:ea typeface="Courier New"/>
                <a:cs typeface="Courier New"/>
                <a:sym typeface="Courier New"/>
              </a:rPr>
              <a:t>&gt;</a:t>
            </a:r>
            <a:r>
              <a:rPr lang="es-419" sz="1000">
                <a:solidFill>
                  <a:srgbClr val="D6DEEB"/>
                </a:solidFill>
                <a:latin typeface="Courier New"/>
                <a:ea typeface="Courier New"/>
                <a:cs typeface="Courier New"/>
                <a:sym typeface="Courier New"/>
              </a:rPr>
              <a:t>{{ title }}</a:t>
            </a:r>
            <a:r>
              <a:rPr lang="es-419" sz="1000">
                <a:solidFill>
                  <a:srgbClr val="7FDBCA"/>
                </a:solidFill>
                <a:latin typeface="Courier New"/>
                <a:ea typeface="Courier New"/>
                <a:cs typeface="Courier New"/>
                <a:sym typeface="Courier New"/>
              </a:rPr>
              <a:t>&lt;/</a:t>
            </a:r>
            <a:r>
              <a:rPr lang="es-419" sz="1000">
                <a:solidFill>
                  <a:srgbClr val="CAECE6"/>
                </a:solidFill>
                <a:latin typeface="Courier New"/>
                <a:ea typeface="Courier New"/>
                <a:cs typeface="Courier New"/>
                <a:sym typeface="Courier New"/>
              </a:rPr>
              <a:t>h2</a:t>
            </a:r>
            <a:r>
              <a:rPr lang="es-419" sz="1000">
                <a:solidFill>
                  <a:srgbClr val="7FDBCA"/>
                </a:solidFill>
                <a:latin typeface="Courier New"/>
                <a:ea typeface="Courier New"/>
                <a:cs typeface="Courier New"/>
                <a:sym typeface="Courier New"/>
              </a:rPr>
              <a:t>&gt;</a:t>
            </a:r>
            <a:endParaRPr sz="1000">
              <a:solidFill>
                <a:srgbClr val="D6DEEB"/>
              </a:solidFill>
              <a:latin typeface="Courier New"/>
              <a:ea typeface="Courier New"/>
              <a:cs typeface="Courier New"/>
              <a:sym typeface="Courier New"/>
            </a:endParaRPr>
          </a:p>
        </p:txBody>
      </p:sp>
      <p:sp>
        <p:nvSpPr>
          <p:cNvPr id="363" name="Google Shape;363;p50"/>
          <p:cNvSpPr txBox="1"/>
          <p:nvPr/>
        </p:nvSpPr>
        <p:spPr>
          <a:xfrm>
            <a:off x="475500" y="2542525"/>
            <a:ext cx="4083600" cy="1223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419" sz="1350">
                <a:latin typeface="DM Sans"/>
                <a:ea typeface="DM Sans"/>
                <a:cs typeface="DM Sans"/>
                <a:sym typeface="DM Sans"/>
              </a:rPr>
              <a:t>Esta parte del componente referencia estructura de la </a:t>
            </a:r>
            <a:r>
              <a:rPr b="1" lang="es-419" sz="1350">
                <a:latin typeface="DM Sans"/>
                <a:ea typeface="DM Sans"/>
                <a:cs typeface="DM Sans"/>
                <a:sym typeface="DM Sans"/>
              </a:rPr>
              <a:t>vista,</a:t>
            </a:r>
            <a:r>
              <a:rPr lang="es-419" sz="1350">
                <a:latin typeface="DM Sans"/>
                <a:ea typeface="DM Sans"/>
                <a:cs typeface="DM Sans"/>
                <a:sym typeface="DM Sans"/>
              </a:rPr>
              <a:t> básicamente cómo van a estar organizados los datos que queremos mostrar 💻. </a:t>
            </a:r>
            <a:endParaRPr sz="1350">
              <a:latin typeface="DM Sans"/>
              <a:ea typeface="DM Sans"/>
              <a:cs typeface="DM Sans"/>
              <a:sym typeface="DM Sans"/>
            </a:endParaRPr>
          </a:p>
          <a:p>
            <a:pPr indent="0" lvl="0" marL="0" rtl="0" algn="l">
              <a:lnSpc>
                <a:spcPct val="100000"/>
              </a:lnSpc>
              <a:spcBef>
                <a:spcPts val="0"/>
              </a:spcBef>
              <a:spcAft>
                <a:spcPts val="0"/>
              </a:spcAft>
              <a:buNone/>
            </a:pPr>
            <a:r>
              <a:rPr lang="es-419" sz="1350">
                <a:latin typeface="DM Sans"/>
                <a:ea typeface="DM Sans"/>
                <a:cs typeface="DM Sans"/>
                <a:sym typeface="DM Sans"/>
              </a:rPr>
              <a:t>Se vincula a los estilos por las definiciones establecidas en el archivo de lógica:</a:t>
            </a:r>
            <a:endParaRPr sz="1350">
              <a:latin typeface="DM Sans"/>
              <a:ea typeface="DM Sans"/>
              <a:cs typeface="DM Sans"/>
              <a:sym typeface="DM Sans"/>
            </a:endParaRPr>
          </a:p>
        </p:txBody>
      </p:sp>
      <p:sp>
        <p:nvSpPr>
          <p:cNvPr id="364" name="Google Shape;364;p5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rgbClr val="000000"/>
                </a:solidFill>
                <a:latin typeface="DM Sans"/>
                <a:ea typeface="DM Sans"/>
                <a:cs typeface="DM Sans"/>
                <a:sym typeface="DM Sans"/>
              </a:rPr>
              <a:t>EJEMPLO EN VIVO</a:t>
            </a:r>
            <a:endParaRPr>
              <a:latin typeface="DM Sans"/>
              <a:ea typeface="DM Sans"/>
              <a:cs typeface="DM Sans"/>
              <a:sym typeface="DM Sans"/>
            </a:endParaRPr>
          </a:p>
        </p:txBody>
      </p:sp>
      <p:grpSp>
        <p:nvGrpSpPr>
          <p:cNvPr id="365" name="Google Shape;365;p50"/>
          <p:cNvGrpSpPr/>
          <p:nvPr/>
        </p:nvGrpSpPr>
        <p:grpSpPr>
          <a:xfrm>
            <a:off x="501450" y="468286"/>
            <a:ext cx="431074" cy="431074"/>
            <a:chOff x="473351" y="619523"/>
            <a:chExt cx="738900" cy="738900"/>
          </a:xfrm>
        </p:grpSpPr>
        <p:sp>
          <p:nvSpPr>
            <p:cNvPr id="366" name="Google Shape;366;p50"/>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50"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1"/>
          <p:cNvSpPr txBox="1"/>
          <p:nvPr/>
        </p:nvSpPr>
        <p:spPr>
          <a:xfrm>
            <a:off x="475500" y="893725"/>
            <a:ext cx="6231900" cy="1057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CSS</a:t>
            </a:r>
            <a:r>
              <a:rPr b="1" lang="es-419" sz="4000">
                <a:solidFill>
                  <a:schemeClr val="dk1"/>
                </a:solidFill>
                <a:latin typeface="DM Sans"/>
                <a:ea typeface="DM Sans"/>
                <a:cs typeface="DM Sans"/>
                <a:sym typeface="DM Sans"/>
              </a:rPr>
              <a:t> (estilos)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300">
                <a:solidFill>
                  <a:schemeClr val="dk1"/>
                </a:solidFill>
                <a:latin typeface="DM Sans"/>
                <a:ea typeface="DM Sans"/>
                <a:cs typeface="DM Sans"/>
                <a:sym typeface="DM Sans"/>
              </a:rPr>
              <a:t>App Component CSS</a:t>
            </a:r>
            <a:endParaRPr b="1" sz="2300">
              <a:solidFill>
                <a:schemeClr val="dk1"/>
              </a:solidFill>
              <a:latin typeface="DM Sans"/>
              <a:ea typeface="DM Sans"/>
              <a:cs typeface="DM Sans"/>
              <a:sym typeface="DM Sans"/>
            </a:endParaRPr>
          </a:p>
        </p:txBody>
      </p:sp>
      <p:sp>
        <p:nvSpPr>
          <p:cNvPr id="373" name="Google Shape;373;p51"/>
          <p:cNvSpPr txBox="1"/>
          <p:nvPr/>
        </p:nvSpPr>
        <p:spPr>
          <a:xfrm>
            <a:off x="475500" y="2466800"/>
            <a:ext cx="38709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419" sz="1350">
                <a:latin typeface="DM Sans"/>
                <a:ea typeface="DM Sans"/>
                <a:cs typeface="DM Sans"/>
                <a:sym typeface="DM Sans"/>
              </a:rPr>
              <a:t>Este archivo se encarga de darle el formato visual al componente. Se encuentra diferenciado en el archivo de lógica 👉</a:t>
            </a:r>
            <a:endParaRPr sz="1350">
              <a:latin typeface="DM Sans"/>
              <a:ea typeface="DM Sans"/>
              <a:cs typeface="DM Sans"/>
              <a:sym typeface="DM Sans"/>
            </a:endParaRPr>
          </a:p>
        </p:txBody>
      </p:sp>
      <p:sp>
        <p:nvSpPr>
          <p:cNvPr id="374" name="Google Shape;374;p51"/>
          <p:cNvSpPr txBox="1"/>
          <p:nvPr/>
        </p:nvSpPr>
        <p:spPr>
          <a:xfrm>
            <a:off x="4243451" y="2297650"/>
            <a:ext cx="4425000" cy="22626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419" sz="1350">
                <a:solidFill>
                  <a:srgbClr val="C5E478"/>
                </a:solidFill>
                <a:latin typeface="Courier New"/>
                <a:ea typeface="Courier New"/>
                <a:cs typeface="Courier New"/>
                <a:sym typeface="Courier New"/>
              </a:rPr>
              <a:t>.</a:t>
            </a:r>
            <a:r>
              <a:rPr i="1" lang="es-419" sz="1350">
                <a:solidFill>
                  <a:srgbClr val="C5E478"/>
                </a:solidFill>
                <a:latin typeface="Courier New"/>
                <a:ea typeface="Courier New"/>
                <a:cs typeface="Courier New"/>
                <a:sym typeface="Courier New"/>
              </a:rPr>
              <a:t>titulo</a:t>
            </a:r>
            <a:r>
              <a:rPr lang="es-419" sz="1350">
                <a:solidFill>
                  <a:srgbClr val="D6DEEB"/>
                </a:solidFill>
                <a:latin typeface="Courier New"/>
                <a:ea typeface="Courier New"/>
                <a:cs typeface="Courier New"/>
                <a:sym typeface="Courier New"/>
              </a:rPr>
              <a:t> {</a:t>
            </a:r>
            <a:endParaRPr sz="13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350">
                <a:solidFill>
                  <a:srgbClr val="D6DEEB"/>
                </a:solidFill>
                <a:latin typeface="Courier New"/>
                <a:ea typeface="Courier New"/>
                <a:cs typeface="Courier New"/>
                <a:sym typeface="Courier New"/>
              </a:rPr>
              <a:t> </a:t>
            </a:r>
            <a:r>
              <a:rPr lang="es-419" sz="1350">
                <a:solidFill>
                  <a:srgbClr val="80CBC4"/>
                </a:solidFill>
                <a:latin typeface="Courier New"/>
                <a:ea typeface="Courier New"/>
                <a:cs typeface="Courier New"/>
                <a:sym typeface="Courier New"/>
              </a:rPr>
              <a:t>color</a:t>
            </a:r>
            <a:r>
              <a:rPr lang="es-419" sz="1350">
                <a:solidFill>
                  <a:srgbClr val="D6DEEB"/>
                </a:solidFill>
                <a:latin typeface="Courier New"/>
                <a:ea typeface="Courier New"/>
                <a:cs typeface="Courier New"/>
                <a:sym typeface="Courier New"/>
              </a:rPr>
              <a:t>: </a:t>
            </a:r>
            <a:r>
              <a:rPr lang="es-419" sz="1350">
                <a:solidFill>
                  <a:srgbClr val="7FDBCA"/>
                </a:solidFill>
                <a:latin typeface="Courier New"/>
                <a:ea typeface="Courier New"/>
                <a:cs typeface="Courier New"/>
                <a:sym typeface="Courier New"/>
              </a:rPr>
              <a:t>red</a:t>
            </a:r>
            <a:r>
              <a:rPr lang="es-419" sz="1350">
                <a:solidFill>
                  <a:srgbClr val="D6DEEB"/>
                </a:solidFill>
                <a:latin typeface="Courier New"/>
                <a:ea typeface="Courier New"/>
                <a:cs typeface="Courier New"/>
                <a:sym typeface="Courier New"/>
              </a:rPr>
              <a:t>;</a:t>
            </a:r>
            <a:endParaRPr sz="13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350">
                <a:solidFill>
                  <a:srgbClr val="D6DEEB"/>
                </a:solidFill>
                <a:latin typeface="Courier New"/>
                <a:ea typeface="Courier New"/>
                <a:cs typeface="Courier New"/>
                <a:sym typeface="Courier New"/>
              </a:rPr>
              <a:t>}</a:t>
            </a:r>
            <a:endParaRPr sz="13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3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350">
                <a:solidFill>
                  <a:srgbClr val="C5E478"/>
                </a:solidFill>
                <a:latin typeface="Courier New"/>
                <a:ea typeface="Courier New"/>
                <a:cs typeface="Courier New"/>
                <a:sym typeface="Courier New"/>
              </a:rPr>
              <a:t>.</a:t>
            </a:r>
            <a:r>
              <a:rPr i="1" lang="es-419" sz="1350">
                <a:solidFill>
                  <a:srgbClr val="C5E478"/>
                </a:solidFill>
                <a:latin typeface="Courier New"/>
                <a:ea typeface="Courier New"/>
                <a:cs typeface="Courier New"/>
                <a:sym typeface="Courier New"/>
              </a:rPr>
              <a:t>subtitulo</a:t>
            </a:r>
            <a:r>
              <a:rPr lang="es-419" sz="1350">
                <a:solidFill>
                  <a:srgbClr val="D6DEEB"/>
                </a:solidFill>
                <a:latin typeface="Courier New"/>
                <a:ea typeface="Courier New"/>
                <a:cs typeface="Courier New"/>
                <a:sym typeface="Courier New"/>
              </a:rPr>
              <a:t> {</a:t>
            </a:r>
            <a:endParaRPr sz="13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350">
                <a:solidFill>
                  <a:srgbClr val="D6DEEB"/>
                </a:solidFill>
                <a:latin typeface="Courier New"/>
                <a:ea typeface="Courier New"/>
                <a:cs typeface="Courier New"/>
                <a:sym typeface="Courier New"/>
              </a:rPr>
              <a:t> </a:t>
            </a:r>
            <a:r>
              <a:rPr lang="es-419" sz="1350">
                <a:solidFill>
                  <a:srgbClr val="80CBC4"/>
                </a:solidFill>
                <a:latin typeface="Courier New"/>
                <a:ea typeface="Courier New"/>
                <a:cs typeface="Courier New"/>
                <a:sym typeface="Courier New"/>
              </a:rPr>
              <a:t>color</a:t>
            </a:r>
            <a:r>
              <a:rPr lang="es-419" sz="1350">
                <a:solidFill>
                  <a:srgbClr val="D6DEEB"/>
                </a:solidFill>
                <a:latin typeface="Courier New"/>
                <a:ea typeface="Courier New"/>
                <a:cs typeface="Courier New"/>
                <a:sym typeface="Courier New"/>
              </a:rPr>
              <a:t>: </a:t>
            </a:r>
            <a:r>
              <a:rPr lang="es-419" sz="1350">
                <a:solidFill>
                  <a:srgbClr val="7FDBCA"/>
                </a:solidFill>
                <a:latin typeface="Courier New"/>
                <a:ea typeface="Courier New"/>
                <a:cs typeface="Courier New"/>
                <a:sym typeface="Courier New"/>
              </a:rPr>
              <a:t>yellow</a:t>
            </a:r>
            <a:r>
              <a:rPr lang="es-419" sz="1350">
                <a:solidFill>
                  <a:srgbClr val="D6DEEB"/>
                </a:solidFill>
                <a:latin typeface="Courier New"/>
                <a:ea typeface="Courier New"/>
                <a:cs typeface="Courier New"/>
                <a:sym typeface="Courier New"/>
              </a:rPr>
              <a:t>;</a:t>
            </a:r>
            <a:endParaRPr sz="13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s-419" sz="1350">
                <a:solidFill>
                  <a:srgbClr val="D6DEEB"/>
                </a:solidFill>
                <a:latin typeface="Courier New"/>
                <a:ea typeface="Courier New"/>
                <a:cs typeface="Courier New"/>
                <a:sym typeface="Courier New"/>
              </a:rPr>
              <a:t>}</a:t>
            </a:r>
            <a:endParaRPr sz="1350">
              <a:solidFill>
                <a:srgbClr val="D6DEEB"/>
              </a:solidFill>
              <a:latin typeface="Courier New"/>
              <a:ea typeface="Courier New"/>
              <a:cs typeface="Courier New"/>
              <a:sym typeface="Courier New"/>
            </a:endParaRPr>
          </a:p>
        </p:txBody>
      </p:sp>
      <p:sp>
        <p:nvSpPr>
          <p:cNvPr id="375" name="Google Shape;375;p51"/>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rgbClr val="000000"/>
                </a:solidFill>
                <a:latin typeface="DM Sans"/>
                <a:ea typeface="DM Sans"/>
                <a:cs typeface="DM Sans"/>
                <a:sym typeface="DM Sans"/>
              </a:rPr>
              <a:t>EJEMPLO EN VIVO</a:t>
            </a:r>
            <a:endParaRPr>
              <a:latin typeface="DM Sans"/>
              <a:ea typeface="DM Sans"/>
              <a:cs typeface="DM Sans"/>
              <a:sym typeface="DM Sans"/>
            </a:endParaRPr>
          </a:p>
        </p:txBody>
      </p:sp>
      <p:grpSp>
        <p:nvGrpSpPr>
          <p:cNvPr id="376" name="Google Shape;376;p51"/>
          <p:cNvGrpSpPr/>
          <p:nvPr/>
        </p:nvGrpSpPr>
        <p:grpSpPr>
          <a:xfrm>
            <a:off x="501450" y="468286"/>
            <a:ext cx="431074" cy="431074"/>
            <a:chOff x="473351" y="619523"/>
            <a:chExt cx="738900" cy="738900"/>
          </a:xfrm>
        </p:grpSpPr>
        <p:sp>
          <p:nvSpPr>
            <p:cNvPr id="377" name="Google Shape;377;p51"/>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51"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2"/>
          <p:cNvSpPr txBox="1"/>
          <p:nvPr/>
        </p:nvSpPr>
        <p:spPr>
          <a:xfrm>
            <a:off x="475500" y="893725"/>
            <a:ext cx="7113900" cy="1057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SPEC.TS (Pruebas)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419" sz="2300">
                <a:solidFill>
                  <a:schemeClr val="dk1"/>
                </a:solidFill>
                <a:latin typeface="DM Sans"/>
                <a:ea typeface="DM Sans"/>
                <a:cs typeface="DM Sans"/>
                <a:sym typeface="DM Sans"/>
              </a:rPr>
              <a:t>App Component </a:t>
            </a:r>
            <a:r>
              <a:rPr b="1" lang="es-419" sz="2300">
                <a:solidFill>
                  <a:schemeClr val="dk1"/>
                </a:solidFill>
                <a:latin typeface="DM Sans"/>
                <a:ea typeface="DM Sans"/>
                <a:cs typeface="DM Sans"/>
                <a:sym typeface="DM Sans"/>
              </a:rPr>
              <a:t>SPEC.TS</a:t>
            </a:r>
            <a:endParaRPr b="1" sz="2300">
              <a:solidFill>
                <a:schemeClr val="dk1"/>
              </a:solidFill>
              <a:latin typeface="DM Sans"/>
              <a:ea typeface="DM Sans"/>
              <a:cs typeface="DM Sans"/>
              <a:sym typeface="DM Sans"/>
            </a:endParaRPr>
          </a:p>
        </p:txBody>
      </p:sp>
      <p:sp>
        <p:nvSpPr>
          <p:cNvPr id="384" name="Google Shape;384;p52"/>
          <p:cNvSpPr txBox="1"/>
          <p:nvPr/>
        </p:nvSpPr>
        <p:spPr>
          <a:xfrm>
            <a:off x="475500" y="2466800"/>
            <a:ext cx="3870900" cy="1223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419" sz="1350">
                <a:latin typeface="DM Sans"/>
                <a:ea typeface="DM Sans"/>
                <a:cs typeface="DM Sans"/>
                <a:sym typeface="DM Sans"/>
              </a:rPr>
              <a:t>Este archivo se encarga de las pruebas del componente 🙌. Es muy común a la hora de construir un componente. Sin embargo, aún no lo vamos a utilizar. Por ello, no lo crearemos en esta instancia.</a:t>
            </a:r>
            <a:endParaRPr sz="1350">
              <a:latin typeface="DM Sans"/>
              <a:ea typeface="DM Sans"/>
              <a:cs typeface="DM Sans"/>
              <a:sym typeface="DM Sans"/>
            </a:endParaRPr>
          </a:p>
        </p:txBody>
      </p:sp>
      <p:sp>
        <p:nvSpPr>
          <p:cNvPr id="385" name="Google Shape;385;p52"/>
          <p:cNvSpPr txBox="1"/>
          <p:nvPr/>
        </p:nvSpPr>
        <p:spPr>
          <a:xfrm>
            <a:off x="4546200" y="1693900"/>
            <a:ext cx="4122300" cy="28977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rgbClr val="000000"/>
              </a:buClr>
              <a:buSzPts val="1100"/>
              <a:buFont typeface="Arial"/>
              <a:buNone/>
            </a:pPr>
            <a:r>
              <a:rPr lang="es-419" sz="750">
                <a:solidFill>
                  <a:srgbClr val="C792EA"/>
                </a:solidFill>
                <a:latin typeface="Courier New"/>
                <a:ea typeface="Courier New"/>
                <a:cs typeface="Courier New"/>
                <a:sym typeface="Courier New"/>
              </a:rPr>
              <a:t>import</a:t>
            </a:r>
            <a:r>
              <a:rPr lang="es-419" sz="750">
                <a:solidFill>
                  <a:srgbClr val="D6DEEB"/>
                </a:solidFill>
                <a:latin typeface="Courier New"/>
                <a:ea typeface="Courier New"/>
                <a:cs typeface="Courier New"/>
                <a:sym typeface="Courier New"/>
              </a:rPr>
              <a:t> { TestBed } </a:t>
            </a:r>
            <a:r>
              <a:rPr lang="es-419" sz="750">
                <a:solidFill>
                  <a:srgbClr val="C792EA"/>
                </a:solidFill>
                <a:latin typeface="Courier New"/>
                <a:ea typeface="Courier New"/>
                <a:cs typeface="Courier New"/>
                <a:sym typeface="Courier New"/>
              </a:rPr>
              <a:t>from</a:t>
            </a:r>
            <a:r>
              <a:rPr lang="es-419" sz="750">
                <a:solidFill>
                  <a:srgbClr val="D6DEEB"/>
                </a:solidFill>
                <a:latin typeface="Courier New"/>
                <a:ea typeface="Courier New"/>
                <a:cs typeface="Courier New"/>
                <a:sym typeface="Courier New"/>
              </a:rPr>
              <a:t> </a:t>
            </a:r>
            <a:r>
              <a:rPr lang="es-419" sz="750">
                <a:solidFill>
                  <a:srgbClr val="D9F5DD"/>
                </a:solidFill>
                <a:latin typeface="Courier New"/>
                <a:ea typeface="Courier New"/>
                <a:cs typeface="Courier New"/>
                <a:sym typeface="Courier New"/>
              </a:rPr>
              <a:t>'</a:t>
            </a:r>
            <a:r>
              <a:rPr lang="es-419" sz="750">
                <a:solidFill>
                  <a:srgbClr val="ECC48D"/>
                </a:solidFill>
                <a:latin typeface="Courier New"/>
                <a:ea typeface="Courier New"/>
                <a:cs typeface="Courier New"/>
                <a:sym typeface="Courier New"/>
              </a:rPr>
              <a:t>@angular/core/testing</a:t>
            </a:r>
            <a:r>
              <a:rPr lang="es-419" sz="750">
                <a:solidFill>
                  <a:srgbClr val="D9F5DD"/>
                </a:solidFill>
                <a:latin typeface="Courier New"/>
                <a:ea typeface="Courier New"/>
                <a:cs typeface="Courier New"/>
                <a:sym typeface="Courier New"/>
              </a:rPr>
              <a:t>'</a:t>
            </a:r>
            <a:r>
              <a:rPr lang="es-419" sz="750">
                <a:solidFill>
                  <a:srgbClr val="D6DEEB"/>
                </a:solidFill>
                <a:latin typeface="Courier New"/>
                <a:ea typeface="Courier New"/>
                <a:cs typeface="Courier New"/>
                <a:sym typeface="Courier New"/>
              </a:rPr>
              <a:t>;</a:t>
            </a:r>
            <a:endParaRPr sz="7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750">
                <a:solidFill>
                  <a:srgbClr val="C792EA"/>
                </a:solidFill>
                <a:latin typeface="Courier New"/>
                <a:ea typeface="Courier New"/>
                <a:cs typeface="Courier New"/>
                <a:sym typeface="Courier New"/>
              </a:rPr>
              <a:t>import</a:t>
            </a:r>
            <a:r>
              <a:rPr lang="es-419" sz="750">
                <a:solidFill>
                  <a:srgbClr val="D6DEEB"/>
                </a:solidFill>
                <a:latin typeface="Courier New"/>
                <a:ea typeface="Courier New"/>
                <a:cs typeface="Courier New"/>
                <a:sym typeface="Courier New"/>
              </a:rPr>
              <a:t> { RouterTestingModule } </a:t>
            </a:r>
            <a:r>
              <a:rPr lang="es-419" sz="750">
                <a:solidFill>
                  <a:srgbClr val="C792EA"/>
                </a:solidFill>
                <a:latin typeface="Courier New"/>
                <a:ea typeface="Courier New"/>
                <a:cs typeface="Courier New"/>
                <a:sym typeface="Courier New"/>
              </a:rPr>
              <a:t>from</a:t>
            </a:r>
            <a:r>
              <a:rPr lang="es-419" sz="750">
                <a:solidFill>
                  <a:srgbClr val="D6DEEB"/>
                </a:solidFill>
                <a:latin typeface="Courier New"/>
                <a:ea typeface="Courier New"/>
                <a:cs typeface="Courier New"/>
                <a:sym typeface="Courier New"/>
              </a:rPr>
              <a:t> </a:t>
            </a:r>
            <a:r>
              <a:rPr lang="es-419" sz="750">
                <a:solidFill>
                  <a:srgbClr val="D9F5DD"/>
                </a:solidFill>
                <a:latin typeface="Courier New"/>
                <a:ea typeface="Courier New"/>
                <a:cs typeface="Courier New"/>
                <a:sym typeface="Courier New"/>
              </a:rPr>
              <a:t>'</a:t>
            </a:r>
            <a:r>
              <a:rPr lang="es-419" sz="750">
                <a:solidFill>
                  <a:srgbClr val="ECC48D"/>
                </a:solidFill>
                <a:latin typeface="Courier New"/>
                <a:ea typeface="Courier New"/>
                <a:cs typeface="Courier New"/>
                <a:sym typeface="Courier New"/>
              </a:rPr>
              <a:t>@angular/router/testing</a:t>
            </a:r>
            <a:r>
              <a:rPr lang="es-419" sz="750">
                <a:solidFill>
                  <a:srgbClr val="D9F5DD"/>
                </a:solidFill>
                <a:latin typeface="Courier New"/>
                <a:ea typeface="Courier New"/>
                <a:cs typeface="Courier New"/>
                <a:sym typeface="Courier New"/>
              </a:rPr>
              <a:t>'</a:t>
            </a:r>
            <a:r>
              <a:rPr lang="es-419" sz="750">
                <a:solidFill>
                  <a:srgbClr val="D6DEEB"/>
                </a:solidFill>
                <a:latin typeface="Courier New"/>
                <a:ea typeface="Courier New"/>
                <a:cs typeface="Courier New"/>
                <a:sym typeface="Courier New"/>
              </a:rPr>
              <a:t>;</a:t>
            </a:r>
            <a:endParaRPr sz="7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750">
                <a:solidFill>
                  <a:srgbClr val="C792EA"/>
                </a:solidFill>
                <a:latin typeface="Courier New"/>
                <a:ea typeface="Courier New"/>
                <a:cs typeface="Courier New"/>
                <a:sym typeface="Courier New"/>
              </a:rPr>
              <a:t>import</a:t>
            </a:r>
            <a:r>
              <a:rPr lang="es-419" sz="750">
                <a:solidFill>
                  <a:srgbClr val="D6DEEB"/>
                </a:solidFill>
                <a:latin typeface="Courier New"/>
                <a:ea typeface="Courier New"/>
                <a:cs typeface="Courier New"/>
                <a:sym typeface="Courier New"/>
              </a:rPr>
              <a:t> { AppComponent } </a:t>
            </a:r>
            <a:r>
              <a:rPr lang="es-419" sz="750">
                <a:solidFill>
                  <a:srgbClr val="C792EA"/>
                </a:solidFill>
                <a:latin typeface="Courier New"/>
                <a:ea typeface="Courier New"/>
                <a:cs typeface="Courier New"/>
                <a:sym typeface="Courier New"/>
              </a:rPr>
              <a:t>from</a:t>
            </a:r>
            <a:r>
              <a:rPr lang="es-419" sz="750">
                <a:solidFill>
                  <a:srgbClr val="D6DEEB"/>
                </a:solidFill>
                <a:latin typeface="Courier New"/>
                <a:ea typeface="Courier New"/>
                <a:cs typeface="Courier New"/>
                <a:sym typeface="Courier New"/>
              </a:rPr>
              <a:t> </a:t>
            </a:r>
            <a:r>
              <a:rPr lang="es-419" sz="750">
                <a:solidFill>
                  <a:srgbClr val="D9F5DD"/>
                </a:solidFill>
                <a:latin typeface="Courier New"/>
                <a:ea typeface="Courier New"/>
                <a:cs typeface="Courier New"/>
                <a:sym typeface="Courier New"/>
              </a:rPr>
              <a:t>'</a:t>
            </a:r>
            <a:r>
              <a:rPr lang="es-419" sz="750">
                <a:solidFill>
                  <a:srgbClr val="ECC48D"/>
                </a:solidFill>
                <a:latin typeface="Courier New"/>
                <a:ea typeface="Courier New"/>
                <a:cs typeface="Courier New"/>
                <a:sym typeface="Courier New"/>
              </a:rPr>
              <a:t>./app.component</a:t>
            </a:r>
            <a:r>
              <a:rPr lang="es-419" sz="750">
                <a:solidFill>
                  <a:srgbClr val="D9F5DD"/>
                </a:solidFill>
                <a:latin typeface="Courier New"/>
                <a:ea typeface="Courier New"/>
                <a:cs typeface="Courier New"/>
                <a:sym typeface="Courier New"/>
              </a:rPr>
              <a:t>'</a:t>
            </a:r>
            <a:r>
              <a:rPr lang="es-419" sz="750">
                <a:solidFill>
                  <a:srgbClr val="D6DEEB"/>
                </a:solidFill>
                <a:latin typeface="Courier New"/>
                <a:ea typeface="Courier New"/>
                <a:cs typeface="Courier New"/>
                <a:sym typeface="Courier New"/>
              </a:rPr>
              <a:t>;</a:t>
            </a:r>
            <a:endParaRPr sz="7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750">
                <a:solidFill>
                  <a:srgbClr val="82AAFF"/>
                </a:solidFill>
                <a:latin typeface="Courier New"/>
                <a:ea typeface="Courier New"/>
                <a:cs typeface="Courier New"/>
                <a:sym typeface="Courier New"/>
              </a:rPr>
              <a:t>describe</a:t>
            </a:r>
            <a:r>
              <a:rPr lang="es-419" sz="750">
                <a:solidFill>
                  <a:srgbClr val="D6DEEB"/>
                </a:solidFill>
                <a:latin typeface="Courier New"/>
                <a:ea typeface="Courier New"/>
                <a:cs typeface="Courier New"/>
                <a:sym typeface="Courier New"/>
              </a:rPr>
              <a:t>(</a:t>
            </a:r>
            <a:r>
              <a:rPr lang="es-419" sz="750">
                <a:solidFill>
                  <a:srgbClr val="D9F5DD"/>
                </a:solidFill>
                <a:latin typeface="Courier New"/>
                <a:ea typeface="Courier New"/>
                <a:cs typeface="Courier New"/>
                <a:sym typeface="Courier New"/>
              </a:rPr>
              <a:t>'</a:t>
            </a:r>
            <a:r>
              <a:rPr lang="es-419" sz="750">
                <a:solidFill>
                  <a:srgbClr val="ECC48D"/>
                </a:solidFill>
                <a:latin typeface="Courier New"/>
                <a:ea typeface="Courier New"/>
                <a:cs typeface="Courier New"/>
                <a:sym typeface="Courier New"/>
              </a:rPr>
              <a:t>AppComponent</a:t>
            </a:r>
            <a:r>
              <a:rPr lang="es-419" sz="750">
                <a:solidFill>
                  <a:srgbClr val="D9F5DD"/>
                </a:solidFill>
                <a:latin typeface="Courier New"/>
                <a:ea typeface="Courier New"/>
                <a:cs typeface="Courier New"/>
                <a:sym typeface="Courier New"/>
              </a:rPr>
              <a:t>'</a:t>
            </a:r>
            <a:r>
              <a:rPr lang="es-419" sz="750">
                <a:solidFill>
                  <a:srgbClr val="D6DEEB"/>
                </a:solidFill>
                <a:latin typeface="Courier New"/>
                <a:ea typeface="Courier New"/>
                <a:cs typeface="Courier New"/>
                <a:sym typeface="Courier New"/>
              </a:rPr>
              <a:t>, </a:t>
            </a:r>
            <a:r>
              <a:rPr lang="es-419" sz="750">
                <a:solidFill>
                  <a:srgbClr val="D9F5DD"/>
                </a:solidFill>
                <a:latin typeface="Courier New"/>
                <a:ea typeface="Courier New"/>
                <a:cs typeface="Courier New"/>
                <a:sym typeface="Courier New"/>
              </a:rPr>
              <a:t>()</a:t>
            </a:r>
            <a:r>
              <a:rPr lang="es-419" sz="750">
                <a:solidFill>
                  <a:srgbClr val="D6DEEB"/>
                </a:solidFill>
                <a:latin typeface="Courier New"/>
                <a:ea typeface="Courier New"/>
                <a:cs typeface="Courier New"/>
                <a:sym typeface="Courier New"/>
              </a:rPr>
              <a:t> </a:t>
            </a:r>
            <a:r>
              <a:rPr lang="es-419" sz="750">
                <a:solidFill>
                  <a:srgbClr val="C792EA"/>
                </a:solidFill>
                <a:latin typeface="Courier New"/>
                <a:ea typeface="Courier New"/>
                <a:cs typeface="Courier New"/>
                <a:sym typeface="Courier New"/>
              </a:rPr>
              <a:t>=&gt;</a:t>
            </a:r>
            <a:r>
              <a:rPr lang="es-419" sz="750">
                <a:solidFill>
                  <a:srgbClr val="D6DEEB"/>
                </a:solidFill>
                <a:latin typeface="Courier New"/>
                <a:ea typeface="Courier New"/>
                <a:cs typeface="Courier New"/>
                <a:sym typeface="Courier New"/>
              </a:rPr>
              <a:t> {</a:t>
            </a:r>
            <a:endParaRPr sz="7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750">
                <a:solidFill>
                  <a:srgbClr val="D6DEEB"/>
                </a:solidFill>
                <a:latin typeface="Courier New"/>
                <a:ea typeface="Courier New"/>
                <a:cs typeface="Courier New"/>
                <a:sym typeface="Courier New"/>
              </a:rPr>
              <a:t> </a:t>
            </a:r>
            <a:r>
              <a:rPr lang="es-419" sz="750">
                <a:solidFill>
                  <a:srgbClr val="82AAFF"/>
                </a:solidFill>
                <a:latin typeface="Courier New"/>
                <a:ea typeface="Courier New"/>
                <a:cs typeface="Courier New"/>
                <a:sym typeface="Courier New"/>
              </a:rPr>
              <a:t>beforeEach</a:t>
            </a:r>
            <a:r>
              <a:rPr lang="es-419" sz="750">
                <a:solidFill>
                  <a:srgbClr val="D6DEEB"/>
                </a:solidFill>
                <a:latin typeface="Courier New"/>
                <a:ea typeface="Courier New"/>
                <a:cs typeface="Courier New"/>
                <a:sym typeface="Courier New"/>
              </a:rPr>
              <a:t>(</a:t>
            </a:r>
            <a:r>
              <a:rPr lang="es-419" sz="750">
                <a:solidFill>
                  <a:srgbClr val="C792EA"/>
                </a:solidFill>
                <a:latin typeface="Courier New"/>
                <a:ea typeface="Courier New"/>
                <a:cs typeface="Courier New"/>
                <a:sym typeface="Courier New"/>
              </a:rPr>
              <a:t>async</a:t>
            </a:r>
            <a:r>
              <a:rPr lang="es-419" sz="750">
                <a:solidFill>
                  <a:srgbClr val="D6DEEB"/>
                </a:solidFill>
                <a:latin typeface="Courier New"/>
                <a:ea typeface="Courier New"/>
                <a:cs typeface="Courier New"/>
                <a:sym typeface="Courier New"/>
              </a:rPr>
              <a:t> </a:t>
            </a:r>
            <a:r>
              <a:rPr lang="es-419" sz="750">
                <a:solidFill>
                  <a:srgbClr val="D9F5DD"/>
                </a:solidFill>
                <a:latin typeface="Courier New"/>
                <a:ea typeface="Courier New"/>
                <a:cs typeface="Courier New"/>
                <a:sym typeface="Courier New"/>
              </a:rPr>
              <a:t>()</a:t>
            </a:r>
            <a:r>
              <a:rPr lang="es-419" sz="750">
                <a:solidFill>
                  <a:srgbClr val="D6DEEB"/>
                </a:solidFill>
                <a:latin typeface="Courier New"/>
                <a:ea typeface="Courier New"/>
                <a:cs typeface="Courier New"/>
                <a:sym typeface="Courier New"/>
              </a:rPr>
              <a:t> </a:t>
            </a:r>
            <a:r>
              <a:rPr lang="es-419" sz="750">
                <a:solidFill>
                  <a:srgbClr val="C792EA"/>
                </a:solidFill>
                <a:latin typeface="Courier New"/>
                <a:ea typeface="Courier New"/>
                <a:cs typeface="Courier New"/>
                <a:sym typeface="Courier New"/>
              </a:rPr>
              <a:t>=&gt;</a:t>
            </a:r>
            <a:r>
              <a:rPr lang="es-419" sz="750">
                <a:solidFill>
                  <a:srgbClr val="D6DEEB"/>
                </a:solidFill>
                <a:latin typeface="Courier New"/>
                <a:ea typeface="Courier New"/>
                <a:cs typeface="Courier New"/>
                <a:sym typeface="Courier New"/>
              </a:rPr>
              <a:t> {</a:t>
            </a:r>
            <a:endParaRPr sz="7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750">
                <a:solidFill>
                  <a:srgbClr val="D6DEEB"/>
                </a:solidFill>
                <a:latin typeface="Courier New"/>
                <a:ea typeface="Courier New"/>
                <a:cs typeface="Courier New"/>
                <a:sym typeface="Courier New"/>
              </a:rPr>
              <a:t>   </a:t>
            </a:r>
            <a:r>
              <a:rPr lang="es-419" sz="750">
                <a:solidFill>
                  <a:srgbClr val="C792EA"/>
                </a:solidFill>
                <a:latin typeface="Courier New"/>
                <a:ea typeface="Courier New"/>
                <a:cs typeface="Courier New"/>
                <a:sym typeface="Courier New"/>
              </a:rPr>
              <a:t>await</a:t>
            </a:r>
            <a:r>
              <a:rPr lang="es-419" sz="750">
                <a:solidFill>
                  <a:srgbClr val="D6DEEB"/>
                </a:solidFill>
                <a:latin typeface="Courier New"/>
                <a:ea typeface="Courier New"/>
                <a:cs typeface="Courier New"/>
                <a:sym typeface="Courier New"/>
              </a:rPr>
              <a:t> TestBed</a:t>
            </a:r>
            <a:r>
              <a:rPr lang="es-419" sz="750">
                <a:solidFill>
                  <a:srgbClr val="C792EA"/>
                </a:solidFill>
                <a:latin typeface="Courier New"/>
                <a:ea typeface="Courier New"/>
                <a:cs typeface="Courier New"/>
                <a:sym typeface="Courier New"/>
              </a:rPr>
              <a:t>.</a:t>
            </a:r>
            <a:r>
              <a:rPr lang="es-419" sz="750">
                <a:solidFill>
                  <a:srgbClr val="82AAFF"/>
                </a:solidFill>
                <a:latin typeface="Courier New"/>
                <a:ea typeface="Courier New"/>
                <a:cs typeface="Courier New"/>
                <a:sym typeface="Courier New"/>
              </a:rPr>
              <a:t>configureTestingModule</a:t>
            </a:r>
            <a:r>
              <a:rPr lang="es-419" sz="750">
                <a:solidFill>
                  <a:srgbClr val="D6DEEB"/>
                </a:solidFill>
                <a:latin typeface="Courier New"/>
                <a:ea typeface="Courier New"/>
                <a:cs typeface="Courier New"/>
                <a:sym typeface="Courier New"/>
              </a:rPr>
              <a:t>({</a:t>
            </a:r>
            <a:endParaRPr sz="7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750">
                <a:solidFill>
                  <a:srgbClr val="D6DEEB"/>
                </a:solidFill>
                <a:latin typeface="Courier New"/>
                <a:ea typeface="Courier New"/>
                <a:cs typeface="Courier New"/>
                <a:sym typeface="Courier New"/>
              </a:rPr>
              <a:t>     imports: [ RouterTestingModule],</a:t>
            </a:r>
            <a:endParaRPr sz="7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750">
                <a:solidFill>
                  <a:srgbClr val="D6DEEB"/>
                </a:solidFill>
                <a:latin typeface="Courier New"/>
                <a:ea typeface="Courier New"/>
                <a:cs typeface="Courier New"/>
                <a:sym typeface="Courier New"/>
              </a:rPr>
              <a:t>     declarations: [AppComponent],</a:t>
            </a:r>
            <a:endParaRPr sz="7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750">
                <a:solidFill>
                  <a:srgbClr val="D6DEEB"/>
                </a:solidFill>
                <a:latin typeface="Courier New"/>
                <a:ea typeface="Courier New"/>
                <a:cs typeface="Courier New"/>
                <a:sym typeface="Courier New"/>
              </a:rPr>
              <a:t>   })</a:t>
            </a:r>
            <a:r>
              <a:rPr lang="es-419" sz="750">
                <a:solidFill>
                  <a:srgbClr val="C792EA"/>
                </a:solidFill>
                <a:latin typeface="Courier New"/>
                <a:ea typeface="Courier New"/>
                <a:cs typeface="Courier New"/>
                <a:sym typeface="Courier New"/>
              </a:rPr>
              <a:t>.</a:t>
            </a:r>
            <a:r>
              <a:rPr lang="es-419" sz="750">
                <a:solidFill>
                  <a:srgbClr val="82AAFF"/>
                </a:solidFill>
                <a:latin typeface="Courier New"/>
                <a:ea typeface="Courier New"/>
                <a:cs typeface="Courier New"/>
                <a:sym typeface="Courier New"/>
              </a:rPr>
              <a:t>compileComponents</a:t>
            </a:r>
            <a:r>
              <a:rPr lang="es-419" sz="750">
                <a:solidFill>
                  <a:srgbClr val="D6DEEB"/>
                </a:solidFill>
                <a:latin typeface="Courier New"/>
                <a:ea typeface="Courier New"/>
                <a:cs typeface="Courier New"/>
                <a:sym typeface="Courier New"/>
              </a:rPr>
              <a:t>();</a:t>
            </a:r>
            <a:endParaRPr sz="7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750">
                <a:solidFill>
                  <a:srgbClr val="D6DEEB"/>
                </a:solidFill>
                <a:latin typeface="Courier New"/>
                <a:ea typeface="Courier New"/>
                <a:cs typeface="Courier New"/>
                <a:sym typeface="Courier New"/>
              </a:rPr>
              <a:t> });</a:t>
            </a:r>
            <a:endParaRPr sz="7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750">
                <a:solidFill>
                  <a:srgbClr val="D6DEEB"/>
                </a:solidFill>
                <a:latin typeface="Courier New"/>
                <a:ea typeface="Courier New"/>
                <a:cs typeface="Courier New"/>
                <a:sym typeface="Courier New"/>
              </a:rPr>
              <a:t> </a:t>
            </a:r>
            <a:r>
              <a:rPr lang="es-419" sz="750">
                <a:solidFill>
                  <a:srgbClr val="82AAFF"/>
                </a:solidFill>
                <a:latin typeface="Courier New"/>
                <a:ea typeface="Courier New"/>
                <a:cs typeface="Courier New"/>
                <a:sym typeface="Courier New"/>
              </a:rPr>
              <a:t>it</a:t>
            </a:r>
            <a:r>
              <a:rPr lang="es-419" sz="750">
                <a:solidFill>
                  <a:srgbClr val="D6DEEB"/>
                </a:solidFill>
                <a:latin typeface="Courier New"/>
                <a:ea typeface="Courier New"/>
                <a:cs typeface="Courier New"/>
                <a:sym typeface="Courier New"/>
              </a:rPr>
              <a:t>(</a:t>
            </a:r>
            <a:r>
              <a:rPr lang="es-419" sz="750">
                <a:solidFill>
                  <a:srgbClr val="D9F5DD"/>
                </a:solidFill>
                <a:latin typeface="Courier New"/>
                <a:ea typeface="Courier New"/>
                <a:cs typeface="Courier New"/>
                <a:sym typeface="Courier New"/>
              </a:rPr>
              <a:t>'</a:t>
            </a:r>
            <a:r>
              <a:rPr lang="es-419" sz="750">
                <a:solidFill>
                  <a:srgbClr val="ECC48D"/>
                </a:solidFill>
                <a:latin typeface="Courier New"/>
                <a:ea typeface="Courier New"/>
                <a:cs typeface="Courier New"/>
                <a:sym typeface="Courier New"/>
              </a:rPr>
              <a:t>should create the app</a:t>
            </a:r>
            <a:r>
              <a:rPr lang="es-419" sz="750">
                <a:solidFill>
                  <a:srgbClr val="D9F5DD"/>
                </a:solidFill>
                <a:latin typeface="Courier New"/>
                <a:ea typeface="Courier New"/>
                <a:cs typeface="Courier New"/>
                <a:sym typeface="Courier New"/>
              </a:rPr>
              <a:t>'</a:t>
            </a:r>
            <a:r>
              <a:rPr lang="es-419" sz="750">
                <a:solidFill>
                  <a:srgbClr val="D6DEEB"/>
                </a:solidFill>
                <a:latin typeface="Courier New"/>
                <a:ea typeface="Courier New"/>
                <a:cs typeface="Courier New"/>
                <a:sym typeface="Courier New"/>
              </a:rPr>
              <a:t>, </a:t>
            </a:r>
            <a:r>
              <a:rPr lang="es-419" sz="750">
                <a:solidFill>
                  <a:srgbClr val="D9F5DD"/>
                </a:solidFill>
                <a:latin typeface="Courier New"/>
                <a:ea typeface="Courier New"/>
                <a:cs typeface="Courier New"/>
                <a:sym typeface="Courier New"/>
              </a:rPr>
              <a:t>()</a:t>
            </a:r>
            <a:r>
              <a:rPr lang="es-419" sz="750">
                <a:solidFill>
                  <a:srgbClr val="D6DEEB"/>
                </a:solidFill>
                <a:latin typeface="Courier New"/>
                <a:ea typeface="Courier New"/>
                <a:cs typeface="Courier New"/>
                <a:sym typeface="Courier New"/>
              </a:rPr>
              <a:t> </a:t>
            </a:r>
            <a:r>
              <a:rPr lang="es-419" sz="750">
                <a:solidFill>
                  <a:srgbClr val="C792EA"/>
                </a:solidFill>
                <a:latin typeface="Courier New"/>
                <a:ea typeface="Courier New"/>
                <a:cs typeface="Courier New"/>
                <a:sym typeface="Courier New"/>
              </a:rPr>
              <a:t>=&gt;</a:t>
            </a:r>
            <a:r>
              <a:rPr lang="es-419" sz="750">
                <a:solidFill>
                  <a:srgbClr val="D6DEEB"/>
                </a:solidFill>
                <a:latin typeface="Courier New"/>
                <a:ea typeface="Courier New"/>
                <a:cs typeface="Courier New"/>
                <a:sym typeface="Courier New"/>
              </a:rPr>
              <a:t> {</a:t>
            </a:r>
            <a:endParaRPr sz="7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750">
                <a:solidFill>
                  <a:srgbClr val="D6DEEB"/>
                </a:solidFill>
                <a:latin typeface="Courier New"/>
                <a:ea typeface="Courier New"/>
                <a:cs typeface="Courier New"/>
                <a:sym typeface="Courier New"/>
              </a:rPr>
              <a:t>   </a:t>
            </a:r>
            <a:r>
              <a:rPr lang="es-419" sz="750">
                <a:solidFill>
                  <a:srgbClr val="C792EA"/>
                </a:solidFill>
                <a:latin typeface="Courier New"/>
                <a:ea typeface="Courier New"/>
                <a:cs typeface="Courier New"/>
                <a:sym typeface="Courier New"/>
              </a:rPr>
              <a:t>const </a:t>
            </a:r>
            <a:r>
              <a:rPr lang="es-419" sz="750">
                <a:solidFill>
                  <a:srgbClr val="82AAFF"/>
                </a:solidFill>
                <a:latin typeface="Courier New"/>
                <a:ea typeface="Courier New"/>
                <a:cs typeface="Courier New"/>
                <a:sym typeface="Courier New"/>
              </a:rPr>
              <a:t>fixture</a:t>
            </a:r>
            <a:r>
              <a:rPr lang="es-419" sz="750">
                <a:solidFill>
                  <a:srgbClr val="C792EA"/>
                </a:solidFill>
                <a:latin typeface="Courier New"/>
                <a:ea typeface="Courier New"/>
                <a:cs typeface="Courier New"/>
                <a:sym typeface="Courier New"/>
              </a:rPr>
              <a:t> = </a:t>
            </a:r>
            <a:r>
              <a:rPr lang="es-419" sz="750">
                <a:solidFill>
                  <a:srgbClr val="D6DEEB"/>
                </a:solidFill>
                <a:latin typeface="Courier New"/>
                <a:ea typeface="Courier New"/>
                <a:cs typeface="Courier New"/>
                <a:sym typeface="Courier New"/>
              </a:rPr>
              <a:t>TestBed</a:t>
            </a:r>
            <a:r>
              <a:rPr lang="es-419" sz="750">
                <a:solidFill>
                  <a:srgbClr val="C792EA"/>
                </a:solidFill>
                <a:latin typeface="Courier New"/>
                <a:ea typeface="Courier New"/>
                <a:cs typeface="Courier New"/>
                <a:sym typeface="Courier New"/>
              </a:rPr>
              <a:t>.</a:t>
            </a:r>
            <a:r>
              <a:rPr lang="es-419" sz="750">
                <a:solidFill>
                  <a:srgbClr val="82AAFF"/>
                </a:solidFill>
                <a:latin typeface="Courier New"/>
                <a:ea typeface="Courier New"/>
                <a:cs typeface="Courier New"/>
                <a:sym typeface="Courier New"/>
              </a:rPr>
              <a:t>createComponent</a:t>
            </a:r>
            <a:r>
              <a:rPr lang="es-419" sz="750">
                <a:solidFill>
                  <a:srgbClr val="D6DEEB"/>
                </a:solidFill>
                <a:latin typeface="Courier New"/>
                <a:ea typeface="Courier New"/>
                <a:cs typeface="Courier New"/>
                <a:sym typeface="Courier New"/>
              </a:rPr>
              <a:t>(AppComponent);</a:t>
            </a:r>
            <a:endParaRPr sz="7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750">
                <a:solidFill>
                  <a:srgbClr val="D6DEEB"/>
                </a:solidFill>
                <a:latin typeface="Courier New"/>
                <a:ea typeface="Courier New"/>
                <a:cs typeface="Courier New"/>
                <a:sym typeface="Courier New"/>
              </a:rPr>
              <a:t>   </a:t>
            </a:r>
            <a:r>
              <a:rPr lang="es-419" sz="750">
                <a:solidFill>
                  <a:srgbClr val="C792EA"/>
                </a:solidFill>
                <a:latin typeface="Courier New"/>
                <a:ea typeface="Courier New"/>
                <a:cs typeface="Courier New"/>
                <a:sym typeface="Courier New"/>
              </a:rPr>
              <a:t>const </a:t>
            </a:r>
            <a:r>
              <a:rPr lang="es-419" sz="750">
                <a:solidFill>
                  <a:srgbClr val="82AAFF"/>
                </a:solidFill>
                <a:latin typeface="Courier New"/>
                <a:ea typeface="Courier New"/>
                <a:cs typeface="Courier New"/>
                <a:sym typeface="Courier New"/>
              </a:rPr>
              <a:t>app</a:t>
            </a:r>
            <a:r>
              <a:rPr lang="es-419" sz="750">
                <a:solidFill>
                  <a:srgbClr val="C792EA"/>
                </a:solidFill>
                <a:latin typeface="Courier New"/>
                <a:ea typeface="Courier New"/>
                <a:cs typeface="Courier New"/>
                <a:sym typeface="Courier New"/>
              </a:rPr>
              <a:t> = </a:t>
            </a:r>
            <a:r>
              <a:rPr lang="es-419" sz="750">
                <a:solidFill>
                  <a:srgbClr val="D6DEEB"/>
                </a:solidFill>
                <a:latin typeface="Courier New"/>
                <a:ea typeface="Courier New"/>
                <a:cs typeface="Courier New"/>
                <a:sym typeface="Courier New"/>
              </a:rPr>
              <a:t>fixture</a:t>
            </a:r>
            <a:r>
              <a:rPr lang="es-419" sz="750">
                <a:solidFill>
                  <a:srgbClr val="C792EA"/>
                </a:solidFill>
                <a:latin typeface="Courier New"/>
                <a:ea typeface="Courier New"/>
                <a:cs typeface="Courier New"/>
                <a:sym typeface="Courier New"/>
              </a:rPr>
              <a:t>.</a:t>
            </a:r>
            <a:r>
              <a:rPr lang="es-419" sz="750">
                <a:solidFill>
                  <a:srgbClr val="7FDBCA"/>
                </a:solidFill>
                <a:latin typeface="Courier New"/>
                <a:ea typeface="Courier New"/>
                <a:cs typeface="Courier New"/>
                <a:sym typeface="Courier New"/>
              </a:rPr>
              <a:t>componentInstance</a:t>
            </a:r>
            <a:r>
              <a:rPr lang="es-419" sz="750">
                <a:solidFill>
                  <a:srgbClr val="D6DEEB"/>
                </a:solidFill>
                <a:latin typeface="Courier New"/>
                <a:ea typeface="Courier New"/>
                <a:cs typeface="Courier New"/>
                <a:sym typeface="Courier New"/>
              </a:rPr>
              <a:t>;</a:t>
            </a:r>
            <a:endParaRPr sz="7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750">
                <a:solidFill>
                  <a:srgbClr val="D6DEEB"/>
                </a:solidFill>
                <a:latin typeface="Courier New"/>
                <a:ea typeface="Courier New"/>
                <a:cs typeface="Courier New"/>
                <a:sym typeface="Courier New"/>
              </a:rPr>
              <a:t>   </a:t>
            </a:r>
            <a:r>
              <a:rPr lang="es-419" sz="750">
                <a:solidFill>
                  <a:srgbClr val="82AAFF"/>
                </a:solidFill>
                <a:latin typeface="Courier New"/>
                <a:ea typeface="Courier New"/>
                <a:cs typeface="Courier New"/>
                <a:sym typeface="Courier New"/>
              </a:rPr>
              <a:t>expect</a:t>
            </a:r>
            <a:r>
              <a:rPr lang="es-419" sz="750">
                <a:solidFill>
                  <a:srgbClr val="D6DEEB"/>
                </a:solidFill>
                <a:latin typeface="Courier New"/>
                <a:ea typeface="Courier New"/>
                <a:cs typeface="Courier New"/>
                <a:sym typeface="Courier New"/>
              </a:rPr>
              <a:t>(app)</a:t>
            </a:r>
            <a:r>
              <a:rPr lang="es-419" sz="750">
                <a:solidFill>
                  <a:srgbClr val="C792EA"/>
                </a:solidFill>
                <a:latin typeface="Courier New"/>
                <a:ea typeface="Courier New"/>
                <a:cs typeface="Courier New"/>
                <a:sym typeface="Courier New"/>
              </a:rPr>
              <a:t>.</a:t>
            </a:r>
            <a:r>
              <a:rPr lang="es-419" sz="750">
                <a:solidFill>
                  <a:srgbClr val="82AAFF"/>
                </a:solidFill>
                <a:latin typeface="Courier New"/>
                <a:ea typeface="Courier New"/>
                <a:cs typeface="Courier New"/>
                <a:sym typeface="Courier New"/>
              </a:rPr>
              <a:t>toBeTruthy</a:t>
            </a:r>
            <a:r>
              <a:rPr lang="es-419" sz="750">
                <a:solidFill>
                  <a:srgbClr val="D6DEEB"/>
                </a:solidFill>
                <a:latin typeface="Courier New"/>
                <a:ea typeface="Courier New"/>
                <a:cs typeface="Courier New"/>
                <a:sym typeface="Courier New"/>
              </a:rPr>
              <a:t>();</a:t>
            </a:r>
            <a:endParaRPr sz="7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750">
                <a:solidFill>
                  <a:srgbClr val="D6DEEB"/>
                </a:solidFill>
                <a:latin typeface="Courier New"/>
                <a:ea typeface="Courier New"/>
                <a:cs typeface="Courier New"/>
                <a:sym typeface="Courier New"/>
              </a:rPr>
              <a:t> });</a:t>
            </a:r>
            <a:endParaRPr sz="750">
              <a:solidFill>
                <a:srgbClr val="D6DEEB"/>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rPr lang="es-419" sz="750">
                <a:solidFill>
                  <a:srgbClr val="D6DEEB"/>
                </a:solidFill>
                <a:latin typeface="Courier New"/>
                <a:ea typeface="Courier New"/>
                <a:cs typeface="Courier New"/>
                <a:sym typeface="Courier New"/>
              </a:rPr>
              <a:t>});</a:t>
            </a:r>
            <a:endParaRPr sz="750">
              <a:solidFill>
                <a:srgbClr val="D6DEEB"/>
              </a:solidFill>
              <a:highlight>
                <a:srgbClr val="011627"/>
              </a:highlight>
              <a:latin typeface="Courier New"/>
              <a:ea typeface="Courier New"/>
              <a:cs typeface="Courier New"/>
              <a:sym typeface="Courier New"/>
            </a:endParaRPr>
          </a:p>
        </p:txBody>
      </p:sp>
      <p:sp>
        <p:nvSpPr>
          <p:cNvPr id="386" name="Google Shape;386;p52"/>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rgbClr val="000000"/>
                </a:solidFill>
                <a:latin typeface="DM Sans"/>
                <a:ea typeface="DM Sans"/>
                <a:cs typeface="DM Sans"/>
                <a:sym typeface="DM Sans"/>
              </a:rPr>
              <a:t>EJEMPLO EN VIVO</a:t>
            </a:r>
            <a:endParaRPr>
              <a:latin typeface="DM Sans"/>
              <a:ea typeface="DM Sans"/>
              <a:cs typeface="DM Sans"/>
              <a:sym typeface="DM Sans"/>
            </a:endParaRPr>
          </a:p>
        </p:txBody>
      </p:sp>
      <p:grpSp>
        <p:nvGrpSpPr>
          <p:cNvPr id="387" name="Google Shape;387;p52"/>
          <p:cNvGrpSpPr/>
          <p:nvPr/>
        </p:nvGrpSpPr>
        <p:grpSpPr>
          <a:xfrm>
            <a:off x="501450" y="468286"/>
            <a:ext cx="431074" cy="431074"/>
            <a:chOff x="473351" y="619523"/>
            <a:chExt cx="738900" cy="738900"/>
          </a:xfrm>
        </p:grpSpPr>
        <p:sp>
          <p:nvSpPr>
            <p:cNvPr id="388" name="Google Shape;388;p52"/>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9" name="Google Shape;389;p52"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3"/>
          <p:cNvSpPr/>
          <p:nvPr/>
        </p:nvSpPr>
        <p:spPr>
          <a:xfrm>
            <a:off x="4724625" y="1998500"/>
            <a:ext cx="3816900" cy="481500"/>
          </a:xfrm>
          <a:prstGeom prst="roundRect">
            <a:avLst>
              <a:gd fmla="val 16667" name="adj"/>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E9E9E"/>
              </a:solidFill>
            </a:endParaRPr>
          </a:p>
        </p:txBody>
      </p:sp>
      <p:sp>
        <p:nvSpPr>
          <p:cNvPr id="395" name="Google Shape;395;p53"/>
          <p:cNvSpPr/>
          <p:nvPr/>
        </p:nvSpPr>
        <p:spPr>
          <a:xfrm>
            <a:off x="602475" y="1998500"/>
            <a:ext cx="3816900" cy="481500"/>
          </a:xfrm>
          <a:prstGeom prst="roundRect">
            <a:avLst>
              <a:gd fmla="val 16667" name="adj"/>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E9E9E"/>
              </a:solidFill>
            </a:endParaRPr>
          </a:p>
        </p:txBody>
      </p:sp>
      <p:sp>
        <p:nvSpPr>
          <p:cNvPr id="396" name="Google Shape;396;p53"/>
          <p:cNvSpPr txBox="1"/>
          <p:nvPr/>
        </p:nvSpPr>
        <p:spPr>
          <a:xfrm>
            <a:off x="475500" y="89372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a:t>
            </a:r>
            <a:r>
              <a:rPr b="1" lang="es-419" sz="4000">
                <a:solidFill>
                  <a:schemeClr val="dk1"/>
                </a:solidFill>
                <a:latin typeface="DM Sans"/>
                <a:ea typeface="DM Sans"/>
                <a:cs typeface="DM Sans"/>
                <a:sym typeface="DM Sans"/>
              </a:rPr>
              <a:t>hora bien, ¿cómo los creamos? </a:t>
            </a:r>
            <a:endParaRPr b="1" sz="4000">
              <a:solidFill>
                <a:schemeClr val="dk1"/>
              </a:solidFill>
              <a:latin typeface="DM Sans"/>
              <a:ea typeface="DM Sans"/>
              <a:cs typeface="DM Sans"/>
              <a:sym typeface="DM Sans"/>
            </a:endParaRPr>
          </a:p>
        </p:txBody>
      </p:sp>
      <p:sp>
        <p:nvSpPr>
          <p:cNvPr id="397" name="Google Shape;397;p53"/>
          <p:cNvSpPr txBox="1"/>
          <p:nvPr/>
        </p:nvSpPr>
        <p:spPr>
          <a:xfrm>
            <a:off x="602475" y="2008400"/>
            <a:ext cx="3816900" cy="481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419" sz="1600">
                <a:solidFill>
                  <a:srgbClr val="9E9E9E"/>
                </a:solidFill>
                <a:latin typeface="DM Sans"/>
                <a:ea typeface="DM Sans"/>
                <a:cs typeface="DM Sans"/>
                <a:sym typeface="DM Sans"/>
              </a:rPr>
              <a:t>Desde Angular.CLI</a:t>
            </a:r>
            <a:endParaRPr b="1" sz="1600">
              <a:solidFill>
                <a:srgbClr val="9E9E9E"/>
              </a:solidFill>
              <a:latin typeface="DM Sans"/>
              <a:ea typeface="DM Sans"/>
              <a:cs typeface="DM Sans"/>
              <a:sym typeface="DM Sans"/>
            </a:endParaRPr>
          </a:p>
        </p:txBody>
      </p:sp>
      <p:sp>
        <p:nvSpPr>
          <p:cNvPr id="398" name="Google Shape;398;p53"/>
          <p:cNvSpPr txBox="1"/>
          <p:nvPr/>
        </p:nvSpPr>
        <p:spPr>
          <a:xfrm>
            <a:off x="4724626" y="2008400"/>
            <a:ext cx="3816900" cy="481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419" sz="1600">
                <a:solidFill>
                  <a:srgbClr val="9E9E9E"/>
                </a:solidFill>
                <a:latin typeface="DM Sans"/>
                <a:ea typeface="DM Sans"/>
                <a:cs typeface="DM Sans"/>
                <a:sym typeface="DM Sans"/>
              </a:rPr>
              <a:t>Generación Manual</a:t>
            </a:r>
            <a:endParaRPr b="1" sz="1600">
              <a:solidFill>
                <a:srgbClr val="9E9E9E"/>
              </a:solidFill>
              <a:latin typeface="DM Sans"/>
              <a:ea typeface="DM Sans"/>
              <a:cs typeface="DM Sans"/>
              <a:sym typeface="DM Sans"/>
            </a:endParaRPr>
          </a:p>
        </p:txBody>
      </p:sp>
      <p:sp>
        <p:nvSpPr>
          <p:cNvPr id="399" name="Google Shape;399;p5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rgbClr val="000000"/>
                </a:solidFill>
                <a:latin typeface="DM Sans"/>
                <a:ea typeface="DM Sans"/>
                <a:cs typeface="DM Sans"/>
                <a:sym typeface="DM Sans"/>
              </a:rPr>
              <a:t>EJEMPLO EN VIVO</a:t>
            </a:r>
            <a:endParaRPr>
              <a:latin typeface="DM Sans"/>
              <a:ea typeface="DM Sans"/>
              <a:cs typeface="DM Sans"/>
              <a:sym typeface="DM Sans"/>
            </a:endParaRPr>
          </a:p>
        </p:txBody>
      </p:sp>
      <p:grpSp>
        <p:nvGrpSpPr>
          <p:cNvPr id="400" name="Google Shape;400;p53"/>
          <p:cNvGrpSpPr/>
          <p:nvPr/>
        </p:nvGrpSpPr>
        <p:grpSpPr>
          <a:xfrm>
            <a:off x="501450" y="468286"/>
            <a:ext cx="431074" cy="431074"/>
            <a:chOff x="473351" y="619523"/>
            <a:chExt cx="738900" cy="738900"/>
          </a:xfrm>
        </p:grpSpPr>
        <p:sp>
          <p:nvSpPr>
            <p:cNvPr id="401" name="Google Shape;401;p53"/>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2" name="Google Shape;402;p53"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7"/>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98" name="Google Shape;98;p27"/>
          <p:cNvPicPr preferRelativeResize="0"/>
          <p:nvPr/>
        </p:nvPicPr>
        <p:blipFill>
          <a:blip r:embed="rId3">
            <a:alphaModFix/>
          </a:blip>
          <a:stretch>
            <a:fillRect/>
          </a:stretch>
        </p:blipFill>
        <p:spPr>
          <a:xfrm>
            <a:off x="2172438" y="1259563"/>
            <a:ext cx="196975" cy="196975"/>
          </a:xfrm>
          <a:prstGeom prst="rect">
            <a:avLst/>
          </a:prstGeom>
          <a:noFill/>
          <a:ln>
            <a:noFill/>
          </a:ln>
        </p:spPr>
      </p:pic>
      <p:sp>
        <p:nvSpPr>
          <p:cNvPr id="99" name="Google Shape;99;p27"/>
          <p:cNvSpPr txBox="1"/>
          <p:nvPr/>
        </p:nvSpPr>
        <p:spPr>
          <a:xfrm>
            <a:off x="2690561" y="116586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lt1"/>
                </a:solidFill>
                <a:latin typeface="DM Sans"/>
                <a:ea typeface="DM Sans"/>
                <a:cs typeface="DM Sans"/>
                <a:sym typeface="DM Sans"/>
              </a:rPr>
              <a:t>Conocer</a:t>
            </a:r>
            <a:r>
              <a:rPr lang="es-419" sz="1350">
                <a:solidFill>
                  <a:schemeClr val="lt1"/>
                </a:solidFill>
                <a:latin typeface="DM Sans"/>
                <a:ea typeface="DM Sans"/>
                <a:cs typeface="DM Sans"/>
                <a:sym typeface="DM Sans"/>
              </a:rPr>
              <a:t> el framework Angular.</a:t>
            </a:r>
            <a:endParaRPr sz="1350">
              <a:solidFill>
                <a:schemeClr val="lt1"/>
              </a:solidFill>
              <a:latin typeface="DM Sans"/>
              <a:ea typeface="DM Sans"/>
              <a:cs typeface="DM Sans"/>
              <a:sym typeface="DM Sans"/>
            </a:endParaRPr>
          </a:p>
        </p:txBody>
      </p:sp>
      <p:pic>
        <p:nvPicPr>
          <p:cNvPr id="100" name="Google Shape;100;p27"/>
          <p:cNvPicPr preferRelativeResize="0"/>
          <p:nvPr/>
        </p:nvPicPr>
        <p:blipFill>
          <a:blip r:embed="rId3">
            <a:alphaModFix/>
          </a:blip>
          <a:stretch>
            <a:fillRect/>
          </a:stretch>
        </p:blipFill>
        <p:spPr>
          <a:xfrm>
            <a:off x="2172138" y="1892963"/>
            <a:ext cx="196975" cy="196975"/>
          </a:xfrm>
          <a:prstGeom prst="rect">
            <a:avLst/>
          </a:prstGeom>
          <a:noFill/>
          <a:ln>
            <a:noFill/>
          </a:ln>
        </p:spPr>
      </p:pic>
      <p:sp>
        <p:nvSpPr>
          <p:cNvPr id="101" name="Google Shape;101;p27"/>
          <p:cNvSpPr txBox="1"/>
          <p:nvPr/>
        </p:nvSpPr>
        <p:spPr>
          <a:xfrm>
            <a:off x="2690561" y="176898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lt1"/>
                </a:solidFill>
                <a:latin typeface="DM Sans"/>
                <a:ea typeface="DM Sans"/>
                <a:cs typeface="DM Sans"/>
                <a:sym typeface="DM Sans"/>
              </a:rPr>
              <a:t>Instalar </a:t>
            </a:r>
            <a:r>
              <a:rPr lang="es-419" sz="1350">
                <a:solidFill>
                  <a:schemeClr val="lt1"/>
                </a:solidFill>
                <a:latin typeface="DM Sans"/>
                <a:ea typeface="DM Sans"/>
                <a:cs typeface="DM Sans"/>
                <a:sym typeface="DM Sans"/>
              </a:rPr>
              <a:t>herramientas y dependencias necesarias.</a:t>
            </a:r>
            <a:endParaRPr sz="1350">
              <a:solidFill>
                <a:schemeClr val="lt1"/>
              </a:solidFill>
              <a:latin typeface="DM Sans"/>
              <a:ea typeface="DM Sans"/>
              <a:cs typeface="DM Sans"/>
              <a:sym typeface="DM Sans"/>
            </a:endParaRPr>
          </a:p>
        </p:txBody>
      </p:sp>
      <p:pic>
        <p:nvPicPr>
          <p:cNvPr id="102" name="Google Shape;102;p27"/>
          <p:cNvPicPr preferRelativeResize="0"/>
          <p:nvPr/>
        </p:nvPicPr>
        <p:blipFill>
          <a:blip r:embed="rId3">
            <a:alphaModFix/>
          </a:blip>
          <a:stretch>
            <a:fillRect/>
          </a:stretch>
        </p:blipFill>
        <p:spPr>
          <a:xfrm>
            <a:off x="2172138" y="2495588"/>
            <a:ext cx="196975" cy="196975"/>
          </a:xfrm>
          <a:prstGeom prst="rect">
            <a:avLst/>
          </a:prstGeom>
          <a:noFill/>
          <a:ln>
            <a:noFill/>
          </a:ln>
        </p:spPr>
      </p:pic>
      <p:sp>
        <p:nvSpPr>
          <p:cNvPr id="103" name="Google Shape;103;p27"/>
          <p:cNvSpPr txBox="1"/>
          <p:nvPr/>
        </p:nvSpPr>
        <p:spPr>
          <a:xfrm>
            <a:off x="2690561" y="239786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lt1"/>
                </a:solidFill>
                <a:latin typeface="DM Sans"/>
                <a:ea typeface="DM Sans"/>
                <a:cs typeface="DM Sans"/>
                <a:sym typeface="DM Sans"/>
              </a:rPr>
              <a:t>Crear </a:t>
            </a:r>
            <a:r>
              <a:rPr lang="es-419" sz="1350">
                <a:solidFill>
                  <a:schemeClr val="lt1"/>
                </a:solidFill>
                <a:latin typeface="DM Sans"/>
                <a:ea typeface="DM Sans"/>
                <a:cs typeface="DM Sans"/>
                <a:sym typeface="DM Sans"/>
              </a:rPr>
              <a:t>el primer proyecto Angular y subirlo a GitHub</a:t>
            </a:r>
            <a:endParaRPr sz="1350">
              <a:solidFill>
                <a:schemeClr val="lt1"/>
              </a:solidFill>
              <a:latin typeface="DM Sans"/>
              <a:ea typeface="DM Sans"/>
              <a:cs typeface="DM Sans"/>
              <a:sym typeface="DM Sans"/>
            </a:endParaRPr>
          </a:p>
        </p:txBody>
      </p:sp>
      <p:cxnSp>
        <p:nvCxnSpPr>
          <p:cNvPr id="104" name="Google Shape;104;p27"/>
          <p:cNvCxnSpPr>
            <a:stCxn id="98" idx="2"/>
            <a:endCxn id="100" idx="0"/>
          </p:cNvCxnSpPr>
          <p:nvPr/>
        </p:nvCxnSpPr>
        <p:spPr>
          <a:xfrm flipH="1" rot="-5400000">
            <a:off x="2052975" y="167448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105" name="Google Shape;105;p27"/>
          <p:cNvCxnSpPr>
            <a:stCxn id="100" idx="2"/>
            <a:endCxn id="102" idx="0"/>
          </p:cNvCxnSpPr>
          <p:nvPr/>
        </p:nvCxnSpPr>
        <p:spPr>
          <a:xfrm flipH="1" rot="-5400000">
            <a:off x="2068125" y="2292437"/>
            <a:ext cx="405600" cy="600"/>
          </a:xfrm>
          <a:prstGeom prst="bentConnector3">
            <a:avLst>
              <a:gd fmla="val 50006" name="adj1"/>
            </a:avLst>
          </a:prstGeom>
          <a:noFill/>
          <a:ln cap="flat" cmpd="sng" w="9525">
            <a:solidFill>
              <a:srgbClr val="EAFF6A"/>
            </a:solidFill>
            <a:prstDash val="solid"/>
            <a:round/>
            <a:headEnd len="med" w="med" type="none"/>
            <a:tailEnd len="med" w="med" type="none"/>
          </a:ln>
        </p:spPr>
      </p:cxnSp>
      <p:pic>
        <p:nvPicPr>
          <p:cNvPr id="106" name="Google Shape;106;p27"/>
          <p:cNvPicPr preferRelativeResize="0"/>
          <p:nvPr/>
        </p:nvPicPr>
        <p:blipFill>
          <a:blip r:embed="rId3">
            <a:alphaModFix/>
          </a:blip>
          <a:stretch>
            <a:fillRect/>
          </a:stretch>
        </p:blipFill>
        <p:spPr>
          <a:xfrm>
            <a:off x="2172438" y="3136238"/>
            <a:ext cx="196975" cy="196975"/>
          </a:xfrm>
          <a:prstGeom prst="rect">
            <a:avLst/>
          </a:prstGeom>
          <a:noFill/>
          <a:ln>
            <a:noFill/>
          </a:ln>
        </p:spPr>
      </p:pic>
      <p:sp>
        <p:nvSpPr>
          <p:cNvPr id="107" name="Google Shape;107;p27"/>
          <p:cNvSpPr txBox="1"/>
          <p:nvPr/>
        </p:nvSpPr>
        <p:spPr>
          <a:xfrm>
            <a:off x="2690561" y="30425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lt1"/>
                </a:solidFill>
                <a:latin typeface="DM Sans"/>
                <a:ea typeface="DM Sans"/>
                <a:cs typeface="DM Sans"/>
                <a:sym typeface="DM Sans"/>
              </a:rPr>
              <a:t>Analizar</a:t>
            </a:r>
            <a:r>
              <a:rPr lang="es-419" sz="1350">
                <a:solidFill>
                  <a:schemeClr val="lt1"/>
                </a:solidFill>
                <a:latin typeface="DM Sans"/>
                <a:ea typeface="DM Sans"/>
                <a:cs typeface="DM Sans"/>
                <a:sym typeface="DM Sans"/>
              </a:rPr>
              <a:t> la estructura de un proyecto basado en Angular CLI.</a:t>
            </a:r>
            <a:endParaRPr sz="1350">
              <a:solidFill>
                <a:schemeClr val="lt1"/>
              </a:solidFill>
              <a:latin typeface="DM Sans"/>
              <a:ea typeface="DM Sans"/>
              <a:cs typeface="DM Sans"/>
              <a:sym typeface="DM Sans"/>
            </a:endParaRPr>
          </a:p>
        </p:txBody>
      </p:sp>
      <p:pic>
        <p:nvPicPr>
          <p:cNvPr id="108" name="Google Shape;108;p27"/>
          <p:cNvPicPr preferRelativeResize="0"/>
          <p:nvPr/>
        </p:nvPicPr>
        <p:blipFill>
          <a:blip r:embed="rId3">
            <a:alphaModFix/>
          </a:blip>
          <a:stretch>
            <a:fillRect/>
          </a:stretch>
        </p:blipFill>
        <p:spPr>
          <a:xfrm>
            <a:off x="2172138" y="3998238"/>
            <a:ext cx="196975" cy="196975"/>
          </a:xfrm>
          <a:prstGeom prst="rect">
            <a:avLst/>
          </a:prstGeom>
          <a:noFill/>
          <a:ln>
            <a:noFill/>
          </a:ln>
        </p:spPr>
      </p:pic>
      <p:sp>
        <p:nvSpPr>
          <p:cNvPr id="109" name="Google Shape;109;p27"/>
          <p:cNvSpPr txBox="1"/>
          <p:nvPr/>
        </p:nvSpPr>
        <p:spPr>
          <a:xfrm>
            <a:off x="2690561" y="387426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lt1"/>
                </a:solidFill>
                <a:latin typeface="DM Sans"/>
                <a:ea typeface="DM Sans"/>
                <a:cs typeface="DM Sans"/>
                <a:sym typeface="DM Sans"/>
              </a:rPr>
              <a:t>Identificar</a:t>
            </a:r>
            <a:r>
              <a:rPr lang="es-419" sz="1350">
                <a:solidFill>
                  <a:schemeClr val="lt1"/>
                </a:solidFill>
                <a:latin typeface="DM Sans"/>
                <a:ea typeface="DM Sans"/>
                <a:cs typeface="DM Sans"/>
                <a:sym typeface="DM Sans"/>
              </a:rPr>
              <a:t> los componentes y técnicas de componentización.</a:t>
            </a:r>
            <a:endParaRPr sz="1350">
              <a:solidFill>
                <a:schemeClr val="lt1"/>
              </a:solidFill>
              <a:latin typeface="DM Sans"/>
              <a:ea typeface="DM Sans"/>
              <a:cs typeface="DM Sans"/>
              <a:sym typeface="DM Sans"/>
            </a:endParaRPr>
          </a:p>
        </p:txBody>
      </p:sp>
      <p:cxnSp>
        <p:nvCxnSpPr>
          <p:cNvPr id="110" name="Google Shape;110;p27"/>
          <p:cNvCxnSpPr>
            <a:stCxn id="106" idx="2"/>
            <a:endCxn id="108" idx="0"/>
          </p:cNvCxnSpPr>
          <p:nvPr/>
        </p:nvCxnSpPr>
        <p:spPr>
          <a:xfrm flipH="1" rot="-5400000">
            <a:off x="1938675" y="3665462"/>
            <a:ext cx="665100" cy="600"/>
          </a:xfrm>
          <a:prstGeom prst="bentConnector3">
            <a:avLst>
              <a:gd fmla="val 49994" name="adj1"/>
            </a:avLst>
          </a:prstGeom>
          <a:noFill/>
          <a:ln cap="flat" cmpd="sng" w="9525">
            <a:solidFill>
              <a:srgbClr val="EAFF6A"/>
            </a:solidFill>
            <a:prstDash val="solid"/>
            <a:round/>
            <a:headEnd len="med" w="med" type="none"/>
            <a:tailEnd len="med" w="med" type="none"/>
          </a:ln>
        </p:spPr>
      </p:cxnSp>
      <p:cxnSp>
        <p:nvCxnSpPr>
          <p:cNvPr id="111" name="Google Shape;111;p27"/>
          <p:cNvCxnSpPr/>
          <p:nvPr/>
        </p:nvCxnSpPr>
        <p:spPr>
          <a:xfrm flipH="1" rot="-5400000">
            <a:off x="2068425" y="2914112"/>
            <a:ext cx="405600" cy="600"/>
          </a:xfrm>
          <a:prstGeom prst="bentConnector3">
            <a:avLst>
              <a:gd fmla="val 50006"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4"/>
          <p:cNvSpPr/>
          <p:nvPr/>
        </p:nvSpPr>
        <p:spPr>
          <a:xfrm>
            <a:off x="4724625" y="1998500"/>
            <a:ext cx="3816900" cy="481500"/>
          </a:xfrm>
          <a:prstGeom prst="roundRect">
            <a:avLst>
              <a:gd fmla="val 16667" name="adj"/>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4"/>
          <p:cNvSpPr/>
          <p:nvPr/>
        </p:nvSpPr>
        <p:spPr>
          <a:xfrm>
            <a:off x="602475" y="1998500"/>
            <a:ext cx="3816900" cy="4815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4"/>
          <p:cNvSpPr txBox="1"/>
          <p:nvPr/>
        </p:nvSpPr>
        <p:spPr>
          <a:xfrm>
            <a:off x="475500" y="89372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Ahora bien, ¿cómo los creamos? </a:t>
            </a:r>
            <a:endParaRPr b="1" sz="4000">
              <a:solidFill>
                <a:schemeClr val="dk1"/>
              </a:solidFill>
              <a:latin typeface="DM Sans"/>
              <a:ea typeface="DM Sans"/>
              <a:cs typeface="DM Sans"/>
              <a:sym typeface="DM Sans"/>
            </a:endParaRPr>
          </a:p>
        </p:txBody>
      </p:sp>
      <p:sp>
        <p:nvSpPr>
          <p:cNvPr id="410" name="Google Shape;410;p54"/>
          <p:cNvSpPr txBox="1"/>
          <p:nvPr/>
        </p:nvSpPr>
        <p:spPr>
          <a:xfrm>
            <a:off x="602475" y="2008400"/>
            <a:ext cx="3816900" cy="481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419" sz="1600">
                <a:solidFill>
                  <a:srgbClr val="000000"/>
                </a:solidFill>
                <a:latin typeface="DM Sans"/>
                <a:ea typeface="DM Sans"/>
                <a:cs typeface="DM Sans"/>
                <a:sym typeface="DM Sans"/>
              </a:rPr>
              <a:t>Desde Angular.CLI</a:t>
            </a:r>
            <a:endParaRPr b="1" sz="1600">
              <a:solidFill>
                <a:srgbClr val="000000"/>
              </a:solidFill>
              <a:latin typeface="DM Sans"/>
              <a:ea typeface="DM Sans"/>
              <a:cs typeface="DM Sans"/>
              <a:sym typeface="DM Sans"/>
            </a:endParaRPr>
          </a:p>
        </p:txBody>
      </p:sp>
      <p:sp>
        <p:nvSpPr>
          <p:cNvPr id="411" name="Google Shape;411;p54"/>
          <p:cNvSpPr txBox="1"/>
          <p:nvPr/>
        </p:nvSpPr>
        <p:spPr>
          <a:xfrm>
            <a:off x="4724626" y="2008400"/>
            <a:ext cx="3816900" cy="481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419" sz="1600">
                <a:solidFill>
                  <a:srgbClr val="9E9E9E"/>
                </a:solidFill>
                <a:latin typeface="DM Sans"/>
                <a:ea typeface="DM Sans"/>
                <a:cs typeface="DM Sans"/>
                <a:sym typeface="DM Sans"/>
              </a:rPr>
              <a:t>Generación Manual</a:t>
            </a:r>
            <a:endParaRPr b="1" sz="1600">
              <a:solidFill>
                <a:srgbClr val="9E9E9E"/>
              </a:solidFill>
              <a:latin typeface="DM Sans"/>
              <a:ea typeface="DM Sans"/>
              <a:cs typeface="DM Sans"/>
              <a:sym typeface="DM Sans"/>
            </a:endParaRPr>
          </a:p>
        </p:txBody>
      </p:sp>
      <p:sp>
        <p:nvSpPr>
          <p:cNvPr id="412" name="Google Shape;412;p54"/>
          <p:cNvSpPr txBox="1"/>
          <p:nvPr/>
        </p:nvSpPr>
        <p:spPr>
          <a:xfrm>
            <a:off x="1149650" y="2662050"/>
            <a:ext cx="3269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rgbClr val="292929"/>
                </a:solidFill>
                <a:highlight>
                  <a:srgbClr val="FFFFFF"/>
                </a:highlight>
                <a:latin typeface="DM Sans"/>
                <a:ea typeface="DM Sans"/>
                <a:cs typeface="DM Sans"/>
                <a:sym typeface="DM Sans"/>
              </a:rPr>
              <a:t>ng generate component &lt;name&gt; [options]</a:t>
            </a:r>
            <a:endParaRPr sz="1350">
              <a:latin typeface="DM Sans"/>
              <a:ea typeface="DM Sans"/>
              <a:cs typeface="DM Sans"/>
              <a:sym typeface="DM Sans"/>
            </a:endParaRPr>
          </a:p>
        </p:txBody>
      </p:sp>
      <p:sp>
        <p:nvSpPr>
          <p:cNvPr id="413" name="Google Shape;413;p54"/>
          <p:cNvSpPr txBox="1"/>
          <p:nvPr/>
        </p:nvSpPr>
        <p:spPr>
          <a:xfrm>
            <a:off x="1149650" y="3222456"/>
            <a:ext cx="32697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rgbClr val="292929"/>
                </a:solidFill>
                <a:highlight>
                  <a:srgbClr val="FFFFFF"/>
                </a:highlight>
                <a:latin typeface="DM Sans"/>
                <a:ea typeface="DM Sans"/>
                <a:cs typeface="DM Sans"/>
                <a:sym typeface="DM Sans"/>
              </a:rPr>
              <a:t>ng g c &lt;name&gt; [options]</a:t>
            </a:r>
            <a:endParaRPr sz="1350">
              <a:latin typeface="DM Sans"/>
              <a:ea typeface="DM Sans"/>
              <a:cs typeface="DM Sans"/>
              <a:sym typeface="DM Sans"/>
            </a:endParaRPr>
          </a:p>
        </p:txBody>
      </p:sp>
      <p:pic>
        <p:nvPicPr>
          <p:cNvPr id="414" name="Google Shape;414;p54"/>
          <p:cNvPicPr preferRelativeResize="0"/>
          <p:nvPr/>
        </p:nvPicPr>
        <p:blipFill>
          <a:blip r:embed="rId3">
            <a:alphaModFix/>
          </a:blip>
          <a:stretch>
            <a:fillRect/>
          </a:stretch>
        </p:blipFill>
        <p:spPr>
          <a:xfrm>
            <a:off x="602475" y="2804523"/>
            <a:ext cx="437590" cy="330675"/>
          </a:xfrm>
          <a:prstGeom prst="rect">
            <a:avLst/>
          </a:prstGeom>
          <a:noFill/>
          <a:ln>
            <a:noFill/>
          </a:ln>
        </p:spPr>
      </p:pic>
      <p:pic>
        <p:nvPicPr>
          <p:cNvPr id="415" name="Google Shape;415;p54"/>
          <p:cNvPicPr preferRelativeResize="0"/>
          <p:nvPr/>
        </p:nvPicPr>
        <p:blipFill>
          <a:blip r:embed="rId3">
            <a:alphaModFix/>
          </a:blip>
          <a:stretch>
            <a:fillRect/>
          </a:stretch>
        </p:blipFill>
        <p:spPr>
          <a:xfrm>
            <a:off x="602475" y="3279098"/>
            <a:ext cx="437590" cy="330675"/>
          </a:xfrm>
          <a:prstGeom prst="rect">
            <a:avLst/>
          </a:prstGeom>
          <a:noFill/>
          <a:ln>
            <a:noFill/>
          </a:ln>
        </p:spPr>
      </p:pic>
      <p:sp>
        <p:nvSpPr>
          <p:cNvPr id="416" name="Google Shape;416;p54"/>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rgbClr val="000000"/>
                </a:solidFill>
                <a:latin typeface="DM Sans"/>
                <a:ea typeface="DM Sans"/>
                <a:cs typeface="DM Sans"/>
                <a:sym typeface="DM Sans"/>
              </a:rPr>
              <a:t>EJEMPLO EN VIVO</a:t>
            </a:r>
            <a:endParaRPr>
              <a:latin typeface="DM Sans"/>
              <a:ea typeface="DM Sans"/>
              <a:cs typeface="DM Sans"/>
              <a:sym typeface="DM Sans"/>
            </a:endParaRPr>
          </a:p>
        </p:txBody>
      </p:sp>
      <p:grpSp>
        <p:nvGrpSpPr>
          <p:cNvPr id="417" name="Google Shape;417;p54"/>
          <p:cNvGrpSpPr/>
          <p:nvPr/>
        </p:nvGrpSpPr>
        <p:grpSpPr>
          <a:xfrm>
            <a:off x="501450" y="468286"/>
            <a:ext cx="431074" cy="431074"/>
            <a:chOff x="473351" y="619523"/>
            <a:chExt cx="738900" cy="738900"/>
          </a:xfrm>
        </p:grpSpPr>
        <p:sp>
          <p:nvSpPr>
            <p:cNvPr id="418" name="Google Shape;418;p54"/>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9" name="Google Shape;419;p54"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5"/>
          <p:cNvSpPr/>
          <p:nvPr/>
        </p:nvSpPr>
        <p:spPr>
          <a:xfrm>
            <a:off x="4724625" y="1998500"/>
            <a:ext cx="3816900" cy="481500"/>
          </a:xfrm>
          <a:prstGeom prst="roundRect">
            <a:avLst>
              <a:gd fmla="val 16667" name="adj"/>
            </a:avLst>
          </a:prstGeom>
          <a:solidFill>
            <a:schemeClr val="accent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5"/>
          <p:cNvSpPr/>
          <p:nvPr/>
        </p:nvSpPr>
        <p:spPr>
          <a:xfrm>
            <a:off x="602475" y="1998500"/>
            <a:ext cx="3816900" cy="4815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5"/>
          <p:cNvSpPr txBox="1"/>
          <p:nvPr/>
        </p:nvSpPr>
        <p:spPr>
          <a:xfrm>
            <a:off x="475500" y="89372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Ahora bien, ¿cómo los creamos? </a:t>
            </a:r>
            <a:endParaRPr b="1" sz="4000">
              <a:solidFill>
                <a:schemeClr val="dk1"/>
              </a:solidFill>
              <a:latin typeface="DM Sans"/>
              <a:ea typeface="DM Sans"/>
              <a:cs typeface="DM Sans"/>
              <a:sym typeface="DM Sans"/>
            </a:endParaRPr>
          </a:p>
        </p:txBody>
      </p:sp>
      <p:sp>
        <p:nvSpPr>
          <p:cNvPr id="427" name="Google Shape;427;p55"/>
          <p:cNvSpPr txBox="1"/>
          <p:nvPr/>
        </p:nvSpPr>
        <p:spPr>
          <a:xfrm>
            <a:off x="602475" y="2008400"/>
            <a:ext cx="3816900" cy="481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419" sz="1600">
                <a:solidFill>
                  <a:srgbClr val="000000"/>
                </a:solidFill>
                <a:latin typeface="DM Sans"/>
                <a:ea typeface="DM Sans"/>
                <a:cs typeface="DM Sans"/>
                <a:sym typeface="DM Sans"/>
              </a:rPr>
              <a:t>Desde Angular.CLI</a:t>
            </a:r>
            <a:endParaRPr b="1" sz="1600">
              <a:solidFill>
                <a:srgbClr val="000000"/>
              </a:solidFill>
              <a:latin typeface="DM Sans"/>
              <a:ea typeface="DM Sans"/>
              <a:cs typeface="DM Sans"/>
              <a:sym typeface="DM Sans"/>
            </a:endParaRPr>
          </a:p>
        </p:txBody>
      </p:sp>
      <p:sp>
        <p:nvSpPr>
          <p:cNvPr id="428" name="Google Shape;428;p55"/>
          <p:cNvSpPr txBox="1"/>
          <p:nvPr/>
        </p:nvSpPr>
        <p:spPr>
          <a:xfrm>
            <a:off x="4724626" y="2008400"/>
            <a:ext cx="3816900" cy="481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s-419" sz="1600">
                <a:solidFill>
                  <a:schemeClr val="dk1"/>
                </a:solidFill>
                <a:latin typeface="DM Sans"/>
                <a:ea typeface="DM Sans"/>
                <a:cs typeface="DM Sans"/>
                <a:sym typeface="DM Sans"/>
              </a:rPr>
              <a:t>Generación Manual</a:t>
            </a:r>
            <a:endParaRPr b="1" sz="1600">
              <a:solidFill>
                <a:schemeClr val="dk1"/>
              </a:solidFill>
              <a:latin typeface="DM Sans"/>
              <a:ea typeface="DM Sans"/>
              <a:cs typeface="DM Sans"/>
              <a:sym typeface="DM Sans"/>
            </a:endParaRPr>
          </a:p>
        </p:txBody>
      </p:sp>
      <p:sp>
        <p:nvSpPr>
          <p:cNvPr id="429" name="Google Shape;429;p55"/>
          <p:cNvSpPr txBox="1"/>
          <p:nvPr/>
        </p:nvSpPr>
        <p:spPr>
          <a:xfrm>
            <a:off x="1149650" y="2662050"/>
            <a:ext cx="3269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rgbClr val="292929"/>
                </a:solidFill>
                <a:highlight>
                  <a:srgbClr val="FFFFFF"/>
                </a:highlight>
                <a:latin typeface="DM Sans"/>
                <a:ea typeface="DM Sans"/>
                <a:cs typeface="DM Sans"/>
                <a:sym typeface="DM Sans"/>
              </a:rPr>
              <a:t>ng generate component &lt;name&gt; [options]</a:t>
            </a:r>
            <a:endParaRPr sz="1350">
              <a:latin typeface="DM Sans"/>
              <a:ea typeface="DM Sans"/>
              <a:cs typeface="DM Sans"/>
              <a:sym typeface="DM Sans"/>
            </a:endParaRPr>
          </a:p>
        </p:txBody>
      </p:sp>
      <p:sp>
        <p:nvSpPr>
          <p:cNvPr id="430" name="Google Shape;430;p55"/>
          <p:cNvSpPr txBox="1"/>
          <p:nvPr/>
        </p:nvSpPr>
        <p:spPr>
          <a:xfrm>
            <a:off x="1149650" y="3222456"/>
            <a:ext cx="32697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rgbClr val="292929"/>
                </a:solidFill>
                <a:highlight>
                  <a:srgbClr val="FFFFFF"/>
                </a:highlight>
                <a:latin typeface="DM Sans"/>
                <a:ea typeface="DM Sans"/>
                <a:cs typeface="DM Sans"/>
                <a:sym typeface="DM Sans"/>
              </a:rPr>
              <a:t>ng g c &lt;name&gt; [options]</a:t>
            </a:r>
            <a:endParaRPr sz="1350">
              <a:latin typeface="DM Sans"/>
              <a:ea typeface="DM Sans"/>
              <a:cs typeface="DM Sans"/>
              <a:sym typeface="DM Sans"/>
            </a:endParaRPr>
          </a:p>
        </p:txBody>
      </p:sp>
      <p:pic>
        <p:nvPicPr>
          <p:cNvPr id="431" name="Google Shape;431;p55"/>
          <p:cNvPicPr preferRelativeResize="0"/>
          <p:nvPr/>
        </p:nvPicPr>
        <p:blipFill>
          <a:blip r:embed="rId3">
            <a:alphaModFix/>
          </a:blip>
          <a:stretch>
            <a:fillRect/>
          </a:stretch>
        </p:blipFill>
        <p:spPr>
          <a:xfrm>
            <a:off x="602475" y="2804523"/>
            <a:ext cx="437590" cy="330675"/>
          </a:xfrm>
          <a:prstGeom prst="rect">
            <a:avLst/>
          </a:prstGeom>
          <a:noFill/>
          <a:ln>
            <a:noFill/>
          </a:ln>
        </p:spPr>
      </p:pic>
      <p:pic>
        <p:nvPicPr>
          <p:cNvPr id="432" name="Google Shape;432;p55"/>
          <p:cNvPicPr preferRelativeResize="0"/>
          <p:nvPr/>
        </p:nvPicPr>
        <p:blipFill>
          <a:blip r:embed="rId3">
            <a:alphaModFix/>
          </a:blip>
          <a:stretch>
            <a:fillRect/>
          </a:stretch>
        </p:blipFill>
        <p:spPr>
          <a:xfrm>
            <a:off x="602475" y="3279098"/>
            <a:ext cx="437590" cy="330675"/>
          </a:xfrm>
          <a:prstGeom prst="rect">
            <a:avLst/>
          </a:prstGeom>
          <a:noFill/>
          <a:ln>
            <a:noFill/>
          </a:ln>
        </p:spPr>
      </p:pic>
      <p:sp>
        <p:nvSpPr>
          <p:cNvPr id="433" name="Google Shape;433;p55"/>
          <p:cNvSpPr txBox="1"/>
          <p:nvPr/>
        </p:nvSpPr>
        <p:spPr>
          <a:xfrm>
            <a:off x="4724625" y="2459463"/>
            <a:ext cx="3816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rgbClr val="000000"/>
                </a:solidFill>
                <a:latin typeface="DM Sans"/>
                <a:ea typeface="DM Sans"/>
                <a:cs typeface="DM Sans"/>
                <a:sym typeface="DM Sans"/>
              </a:rPr>
              <a:t>Para la generación manual se crea una carpeta con los siguientes archivos:</a:t>
            </a:r>
            <a:endParaRPr sz="1350">
              <a:solidFill>
                <a:srgbClr val="000000"/>
              </a:solidFill>
              <a:latin typeface="DM Sans"/>
              <a:ea typeface="DM Sans"/>
              <a:cs typeface="DM Sans"/>
              <a:sym typeface="DM Sans"/>
            </a:endParaRPr>
          </a:p>
        </p:txBody>
      </p:sp>
      <p:grpSp>
        <p:nvGrpSpPr>
          <p:cNvPr id="434" name="Google Shape;434;p55"/>
          <p:cNvGrpSpPr/>
          <p:nvPr/>
        </p:nvGrpSpPr>
        <p:grpSpPr>
          <a:xfrm>
            <a:off x="4987516" y="2972200"/>
            <a:ext cx="3291084" cy="1611600"/>
            <a:chOff x="4987516" y="2972200"/>
            <a:chExt cx="3291084" cy="1611600"/>
          </a:xfrm>
        </p:grpSpPr>
        <p:sp>
          <p:nvSpPr>
            <p:cNvPr id="435" name="Google Shape;435;p55"/>
            <p:cNvSpPr/>
            <p:nvPr/>
          </p:nvSpPr>
          <p:spPr>
            <a:xfrm>
              <a:off x="4987525" y="3082650"/>
              <a:ext cx="225600" cy="216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5"/>
            <p:cNvSpPr txBox="1"/>
            <p:nvPr/>
          </p:nvSpPr>
          <p:spPr>
            <a:xfrm>
              <a:off x="5293900" y="2972200"/>
              <a:ext cx="20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solidFill>
                    <a:srgbClr val="292929"/>
                  </a:solidFill>
                  <a:highlight>
                    <a:srgbClr val="FFFFFF"/>
                  </a:highlight>
                  <a:latin typeface="DM Sans"/>
                  <a:ea typeface="DM Sans"/>
                  <a:cs typeface="DM Sans"/>
                  <a:sym typeface="DM Sans"/>
                </a:rPr>
                <a:t>component_name</a:t>
              </a:r>
              <a:endParaRPr>
                <a:latin typeface="DM Sans"/>
                <a:ea typeface="DM Sans"/>
                <a:cs typeface="DM Sans"/>
                <a:sym typeface="DM Sans"/>
              </a:endParaRPr>
            </a:p>
          </p:txBody>
        </p:sp>
        <p:sp>
          <p:nvSpPr>
            <p:cNvPr id="437" name="Google Shape;437;p55"/>
            <p:cNvSpPr/>
            <p:nvPr/>
          </p:nvSpPr>
          <p:spPr>
            <a:xfrm>
              <a:off x="5292325" y="3387450"/>
              <a:ext cx="225600" cy="216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5"/>
            <p:cNvSpPr/>
            <p:nvPr/>
          </p:nvSpPr>
          <p:spPr>
            <a:xfrm>
              <a:off x="5292325" y="3692250"/>
              <a:ext cx="225600" cy="216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5"/>
            <p:cNvSpPr/>
            <p:nvPr/>
          </p:nvSpPr>
          <p:spPr>
            <a:xfrm>
              <a:off x="5292325" y="3997050"/>
              <a:ext cx="225600" cy="216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5"/>
            <p:cNvSpPr/>
            <p:nvPr/>
          </p:nvSpPr>
          <p:spPr>
            <a:xfrm>
              <a:off x="5292325" y="4301850"/>
              <a:ext cx="225600" cy="216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5"/>
            <p:cNvSpPr txBox="1"/>
            <p:nvPr/>
          </p:nvSpPr>
          <p:spPr>
            <a:xfrm>
              <a:off x="5598700" y="3277000"/>
              <a:ext cx="26799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rgbClr val="292929"/>
                  </a:solidFill>
                  <a:highlight>
                    <a:srgbClr val="FFFFFF"/>
                  </a:highlight>
                  <a:latin typeface="DM Sans"/>
                  <a:ea typeface="DM Sans"/>
                  <a:cs typeface="DM Sans"/>
                  <a:sym typeface="DM Sans"/>
                </a:rPr>
                <a:t>name.component.html</a:t>
              </a:r>
              <a:endParaRPr sz="1350">
                <a:latin typeface="DM Sans"/>
                <a:ea typeface="DM Sans"/>
                <a:cs typeface="DM Sans"/>
                <a:sym typeface="DM Sans"/>
              </a:endParaRPr>
            </a:p>
          </p:txBody>
        </p:sp>
        <p:sp>
          <p:nvSpPr>
            <p:cNvPr id="442" name="Google Shape;442;p55"/>
            <p:cNvSpPr txBox="1"/>
            <p:nvPr/>
          </p:nvSpPr>
          <p:spPr>
            <a:xfrm>
              <a:off x="5598700" y="3581800"/>
              <a:ext cx="26799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rgbClr val="292929"/>
                  </a:solidFill>
                  <a:highlight>
                    <a:srgbClr val="FFFFFF"/>
                  </a:highlight>
                  <a:latin typeface="DM Sans"/>
                  <a:ea typeface="DM Sans"/>
                  <a:cs typeface="DM Sans"/>
                  <a:sym typeface="DM Sans"/>
                </a:rPr>
                <a:t>name.component.css</a:t>
              </a:r>
              <a:endParaRPr sz="1350">
                <a:latin typeface="DM Sans"/>
                <a:ea typeface="DM Sans"/>
                <a:cs typeface="DM Sans"/>
                <a:sym typeface="DM Sans"/>
              </a:endParaRPr>
            </a:p>
          </p:txBody>
        </p:sp>
        <p:sp>
          <p:nvSpPr>
            <p:cNvPr id="443" name="Google Shape;443;p55"/>
            <p:cNvSpPr txBox="1"/>
            <p:nvPr/>
          </p:nvSpPr>
          <p:spPr>
            <a:xfrm>
              <a:off x="5598700" y="3886600"/>
              <a:ext cx="267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a:solidFill>
                    <a:srgbClr val="292929"/>
                  </a:solidFill>
                  <a:highlight>
                    <a:srgbClr val="FFFFFF"/>
                  </a:highlight>
                  <a:latin typeface="DM Sans"/>
                  <a:ea typeface="DM Sans"/>
                  <a:cs typeface="DM Sans"/>
                  <a:sym typeface="DM Sans"/>
                </a:rPr>
                <a:t>name.component.spec.ts</a:t>
              </a:r>
              <a:endParaRPr>
                <a:latin typeface="DM Sans"/>
                <a:ea typeface="DM Sans"/>
                <a:cs typeface="DM Sans"/>
                <a:sym typeface="DM Sans"/>
              </a:endParaRPr>
            </a:p>
          </p:txBody>
        </p:sp>
        <p:sp>
          <p:nvSpPr>
            <p:cNvPr id="444" name="Google Shape;444;p55"/>
            <p:cNvSpPr txBox="1"/>
            <p:nvPr/>
          </p:nvSpPr>
          <p:spPr>
            <a:xfrm>
              <a:off x="5598700" y="4191400"/>
              <a:ext cx="26799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rgbClr val="292929"/>
                  </a:solidFill>
                  <a:highlight>
                    <a:srgbClr val="FFFFFF"/>
                  </a:highlight>
                  <a:latin typeface="DM Sans"/>
                  <a:ea typeface="DM Sans"/>
                  <a:cs typeface="DM Sans"/>
                  <a:sym typeface="DM Sans"/>
                </a:rPr>
                <a:t>name.component.ts</a:t>
              </a:r>
              <a:endParaRPr sz="1350">
                <a:latin typeface="DM Sans"/>
                <a:ea typeface="DM Sans"/>
                <a:cs typeface="DM Sans"/>
                <a:sym typeface="DM Sans"/>
              </a:endParaRPr>
            </a:p>
          </p:txBody>
        </p:sp>
        <p:cxnSp>
          <p:nvCxnSpPr>
            <p:cNvPr id="445" name="Google Shape;445;p55"/>
            <p:cNvCxnSpPr>
              <a:stCxn id="435" idx="4"/>
              <a:endCxn id="437" idx="2"/>
            </p:cNvCxnSpPr>
            <p:nvPr/>
          </p:nvCxnSpPr>
          <p:spPr>
            <a:xfrm flipH="1" rot="-5400000">
              <a:off x="5097925" y="3301350"/>
              <a:ext cx="196800" cy="192000"/>
            </a:xfrm>
            <a:prstGeom prst="bentConnector2">
              <a:avLst/>
            </a:prstGeom>
            <a:noFill/>
            <a:ln cap="flat" cmpd="sng" w="9525">
              <a:solidFill>
                <a:schemeClr val="dk2"/>
              </a:solidFill>
              <a:prstDash val="solid"/>
              <a:round/>
              <a:headEnd len="med" w="med" type="none"/>
              <a:tailEnd len="med" w="med" type="none"/>
            </a:ln>
          </p:spPr>
        </p:cxnSp>
        <p:cxnSp>
          <p:nvCxnSpPr>
            <p:cNvPr id="446" name="Google Shape;446;p55"/>
            <p:cNvCxnSpPr>
              <a:stCxn id="435" idx="4"/>
              <a:endCxn id="438" idx="2"/>
            </p:cNvCxnSpPr>
            <p:nvPr/>
          </p:nvCxnSpPr>
          <p:spPr>
            <a:xfrm flipH="1" rot="-5400000">
              <a:off x="4945525" y="3453750"/>
              <a:ext cx="501600" cy="192000"/>
            </a:xfrm>
            <a:prstGeom prst="bentConnector2">
              <a:avLst/>
            </a:prstGeom>
            <a:noFill/>
            <a:ln cap="flat" cmpd="sng" w="9525">
              <a:solidFill>
                <a:schemeClr val="dk2"/>
              </a:solidFill>
              <a:prstDash val="solid"/>
              <a:round/>
              <a:headEnd len="med" w="med" type="none"/>
              <a:tailEnd len="med" w="med" type="none"/>
            </a:ln>
          </p:spPr>
        </p:cxnSp>
        <p:cxnSp>
          <p:nvCxnSpPr>
            <p:cNvPr id="447" name="Google Shape;447;p55"/>
            <p:cNvCxnSpPr>
              <a:stCxn id="435" idx="4"/>
              <a:endCxn id="439" idx="2"/>
            </p:cNvCxnSpPr>
            <p:nvPr/>
          </p:nvCxnSpPr>
          <p:spPr>
            <a:xfrm flipH="1" rot="-5400000">
              <a:off x="4793125" y="3606150"/>
              <a:ext cx="806400" cy="192000"/>
            </a:xfrm>
            <a:prstGeom prst="bentConnector2">
              <a:avLst/>
            </a:prstGeom>
            <a:noFill/>
            <a:ln cap="flat" cmpd="sng" w="9525">
              <a:solidFill>
                <a:schemeClr val="dk2"/>
              </a:solidFill>
              <a:prstDash val="solid"/>
              <a:round/>
              <a:headEnd len="med" w="med" type="none"/>
              <a:tailEnd len="med" w="med" type="none"/>
            </a:ln>
          </p:spPr>
        </p:cxnSp>
        <p:cxnSp>
          <p:nvCxnSpPr>
            <p:cNvPr id="448" name="Google Shape;448;p55"/>
            <p:cNvCxnSpPr>
              <a:stCxn id="435" idx="4"/>
              <a:endCxn id="440" idx="2"/>
            </p:cNvCxnSpPr>
            <p:nvPr/>
          </p:nvCxnSpPr>
          <p:spPr>
            <a:xfrm flipH="1" rot="-5400000">
              <a:off x="4640725" y="3758550"/>
              <a:ext cx="1111200" cy="192000"/>
            </a:xfrm>
            <a:prstGeom prst="bentConnector2">
              <a:avLst/>
            </a:prstGeom>
            <a:noFill/>
            <a:ln cap="flat" cmpd="sng" w="9525">
              <a:solidFill>
                <a:schemeClr val="dk2"/>
              </a:solidFill>
              <a:prstDash val="solid"/>
              <a:round/>
              <a:headEnd len="med" w="med" type="none"/>
              <a:tailEnd len="med" w="med" type="none"/>
            </a:ln>
          </p:spPr>
        </p:cxnSp>
        <p:pic>
          <p:nvPicPr>
            <p:cNvPr id="449" name="Google Shape;449;p55"/>
            <p:cNvPicPr preferRelativeResize="0"/>
            <p:nvPr/>
          </p:nvPicPr>
          <p:blipFill>
            <a:blip r:embed="rId4">
              <a:alphaModFix/>
            </a:blip>
            <a:stretch>
              <a:fillRect/>
            </a:stretch>
          </p:blipFill>
          <p:spPr>
            <a:xfrm>
              <a:off x="4987516" y="3078004"/>
              <a:ext cx="225600" cy="225600"/>
            </a:xfrm>
            <a:prstGeom prst="rect">
              <a:avLst/>
            </a:prstGeom>
            <a:noFill/>
            <a:ln>
              <a:noFill/>
            </a:ln>
          </p:spPr>
        </p:pic>
        <p:pic>
          <p:nvPicPr>
            <p:cNvPr id="450" name="Google Shape;450;p55"/>
            <p:cNvPicPr preferRelativeResize="0"/>
            <p:nvPr/>
          </p:nvPicPr>
          <p:blipFill>
            <a:blip r:embed="rId4">
              <a:alphaModFix/>
            </a:blip>
            <a:stretch>
              <a:fillRect/>
            </a:stretch>
          </p:blipFill>
          <p:spPr>
            <a:xfrm>
              <a:off x="5292316" y="3378154"/>
              <a:ext cx="225600" cy="225600"/>
            </a:xfrm>
            <a:prstGeom prst="rect">
              <a:avLst/>
            </a:prstGeom>
            <a:noFill/>
            <a:ln>
              <a:noFill/>
            </a:ln>
          </p:spPr>
        </p:pic>
        <p:pic>
          <p:nvPicPr>
            <p:cNvPr id="451" name="Google Shape;451;p55"/>
            <p:cNvPicPr preferRelativeResize="0"/>
            <p:nvPr/>
          </p:nvPicPr>
          <p:blipFill>
            <a:blip r:embed="rId4">
              <a:alphaModFix/>
            </a:blip>
            <a:stretch>
              <a:fillRect/>
            </a:stretch>
          </p:blipFill>
          <p:spPr>
            <a:xfrm>
              <a:off x="5292316" y="3687604"/>
              <a:ext cx="225600" cy="225600"/>
            </a:xfrm>
            <a:prstGeom prst="rect">
              <a:avLst/>
            </a:prstGeom>
            <a:noFill/>
            <a:ln>
              <a:noFill/>
            </a:ln>
          </p:spPr>
        </p:pic>
        <p:pic>
          <p:nvPicPr>
            <p:cNvPr id="452" name="Google Shape;452;p55"/>
            <p:cNvPicPr preferRelativeResize="0"/>
            <p:nvPr/>
          </p:nvPicPr>
          <p:blipFill>
            <a:blip r:embed="rId4">
              <a:alphaModFix/>
            </a:blip>
            <a:stretch>
              <a:fillRect/>
            </a:stretch>
          </p:blipFill>
          <p:spPr>
            <a:xfrm>
              <a:off x="5292316" y="3994729"/>
              <a:ext cx="225600" cy="225600"/>
            </a:xfrm>
            <a:prstGeom prst="rect">
              <a:avLst/>
            </a:prstGeom>
            <a:noFill/>
            <a:ln>
              <a:noFill/>
            </a:ln>
          </p:spPr>
        </p:pic>
        <p:pic>
          <p:nvPicPr>
            <p:cNvPr id="453" name="Google Shape;453;p55"/>
            <p:cNvPicPr preferRelativeResize="0"/>
            <p:nvPr/>
          </p:nvPicPr>
          <p:blipFill>
            <a:blip r:embed="rId4">
              <a:alphaModFix/>
            </a:blip>
            <a:stretch>
              <a:fillRect/>
            </a:stretch>
          </p:blipFill>
          <p:spPr>
            <a:xfrm>
              <a:off x="5292316" y="4297204"/>
              <a:ext cx="225600" cy="225600"/>
            </a:xfrm>
            <a:prstGeom prst="rect">
              <a:avLst/>
            </a:prstGeom>
            <a:noFill/>
            <a:ln>
              <a:noFill/>
            </a:ln>
          </p:spPr>
        </p:pic>
      </p:grpSp>
      <p:sp>
        <p:nvSpPr>
          <p:cNvPr id="454" name="Google Shape;454;p5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rgbClr val="000000"/>
                </a:solidFill>
                <a:latin typeface="DM Sans"/>
                <a:ea typeface="DM Sans"/>
                <a:cs typeface="DM Sans"/>
                <a:sym typeface="DM Sans"/>
              </a:rPr>
              <a:t>EJEMPLO EN VIVO</a:t>
            </a:r>
            <a:endParaRPr>
              <a:latin typeface="DM Sans"/>
              <a:ea typeface="DM Sans"/>
              <a:cs typeface="DM Sans"/>
              <a:sym typeface="DM Sans"/>
            </a:endParaRPr>
          </a:p>
        </p:txBody>
      </p:sp>
      <p:grpSp>
        <p:nvGrpSpPr>
          <p:cNvPr id="455" name="Google Shape;455;p55"/>
          <p:cNvGrpSpPr/>
          <p:nvPr/>
        </p:nvGrpSpPr>
        <p:grpSpPr>
          <a:xfrm>
            <a:off x="501450" y="468286"/>
            <a:ext cx="431074" cy="431074"/>
            <a:chOff x="473351" y="619523"/>
            <a:chExt cx="738900" cy="738900"/>
          </a:xfrm>
        </p:grpSpPr>
        <p:sp>
          <p:nvSpPr>
            <p:cNvPr id="456" name="Google Shape;456;p55"/>
            <p:cNvSpPr/>
            <p:nvPr/>
          </p:nvSpPr>
          <p:spPr>
            <a:xfrm>
              <a:off x="473351" y="619523"/>
              <a:ext cx="738900" cy="738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7" name="Google Shape;457;p55" title="ícono de ejemplo en vivo"/>
            <p:cNvPicPr preferRelativeResize="0"/>
            <p:nvPr/>
          </p:nvPicPr>
          <p:blipFill>
            <a:blip r:embed="rId5">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grpSp>
        <p:nvGrpSpPr>
          <p:cNvPr id="462" name="Google Shape;462;p56"/>
          <p:cNvGrpSpPr/>
          <p:nvPr/>
        </p:nvGrpSpPr>
        <p:grpSpPr>
          <a:xfrm>
            <a:off x="4202551" y="994261"/>
            <a:ext cx="738900" cy="738974"/>
            <a:chOff x="974706" y="2467173"/>
            <a:chExt cx="738900" cy="738900"/>
          </a:xfrm>
        </p:grpSpPr>
        <p:sp>
          <p:nvSpPr>
            <p:cNvPr id="463" name="Google Shape;463;p56"/>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4" name="Google Shape;464;p56"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65" name="Google Shape;465;p56"/>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Componentización</a:t>
            </a:r>
            <a:endParaRPr b="1" sz="4000">
              <a:solidFill>
                <a:schemeClr val="dk1"/>
              </a:solidFill>
              <a:latin typeface="DM Sans"/>
              <a:ea typeface="DM Sans"/>
              <a:cs typeface="DM Sans"/>
              <a:sym typeface="DM Sans"/>
            </a:endParaRPr>
          </a:p>
        </p:txBody>
      </p:sp>
      <p:sp>
        <p:nvSpPr>
          <p:cNvPr id="466" name="Google Shape;466;p56"/>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Duración: </a:t>
            </a:r>
            <a:r>
              <a:rPr b="1" lang="es-419" sz="2000">
                <a:solidFill>
                  <a:srgbClr val="999999"/>
                </a:solidFill>
                <a:latin typeface="DM Sans"/>
                <a:ea typeface="DM Sans"/>
                <a:cs typeface="DM Sans"/>
                <a:sym typeface="DM Sans"/>
              </a:rPr>
              <a:t>15 minutos</a:t>
            </a:r>
            <a:endParaRPr b="1" sz="2000">
              <a:solidFill>
                <a:srgbClr val="999999"/>
              </a:solidFill>
              <a:latin typeface="DM Sans"/>
              <a:ea typeface="DM Sans"/>
              <a:cs typeface="DM Sans"/>
              <a:sym typeface="DM Sans"/>
            </a:endParaRPr>
          </a:p>
        </p:txBody>
      </p:sp>
      <p:sp>
        <p:nvSpPr>
          <p:cNvPr id="467" name="Google Shape;467;p56"/>
          <p:cNvSpPr txBox="1"/>
          <p:nvPr/>
        </p:nvSpPr>
        <p:spPr>
          <a:xfrm>
            <a:off x="987300" y="2710713"/>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chemeClr val="dk2"/>
                </a:solidFill>
                <a:latin typeface="DM Sans"/>
                <a:ea typeface="DM Sans"/>
                <a:cs typeface="DM Sans"/>
                <a:sym typeface="DM Sans"/>
              </a:rPr>
              <a:t>En esta instancia, podrás sumar tres componentes nuevos dentro del </a:t>
            </a:r>
            <a:r>
              <a:rPr b="1" lang="es-419" sz="2000">
                <a:solidFill>
                  <a:schemeClr val="dk2"/>
                </a:solidFill>
                <a:latin typeface="DM Sans"/>
                <a:ea typeface="DM Sans"/>
                <a:cs typeface="DM Sans"/>
                <a:sym typeface="DM Sans"/>
              </a:rPr>
              <a:t>app-root </a:t>
            </a:r>
            <a:r>
              <a:rPr lang="es-419" sz="2000">
                <a:solidFill>
                  <a:schemeClr val="dk2"/>
                </a:solidFill>
                <a:latin typeface="DM Sans"/>
                <a:ea typeface="DM Sans"/>
                <a:cs typeface="DM Sans"/>
                <a:sym typeface="DM Sans"/>
              </a:rPr>
              <a:t>y utilizar el </a:t>
            </a:r>
            <a:r>
              <a:rPr b="1" lang="es-419" sz="2000">
                <a:solidFill>
                  <a:schemeClr val="dk2"/>
                </a:solidFill>
                <a:latin typeface="DM Sans"/>
                <a:ea typeface="DM Sans"/>
                <a:cs typeface="DM Sans"/>
                <a:sym typeface="DM Sans"/>
              </a:rPr>
              <a:t>layout grid de css</a:t>
            </a:r>
            <a:r>
              <a:rPr lang="es-419" sz="2000">
                <a:solidFill>
                  <a:schemeClr val="dk2"/>
                </a:solidFill>
                <a:latin typeface="DM Sans"/>
                <a:ea typeface="DM Sans"/>
                <a:cs typeface="DM Sans"/>
                <a:sym typeface="DM Sans"/>
              </a:rPr>
              <a:t> 🙌.</a:t>
            </a:r>
            <a:endParaRPr sz="2000">
              <a:solidFill>
                <a:schemeClr val="dk2"/>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grpSp>
        <p:nvGrpSpPr>
          <p:cNvPr id="472" name="Google Shape;472;p57"/>
          <p:cNvGrpSpPr/>
          <p:nvPr/>
        </p:nvGrpSpPr>
        <p:grpSpPr>
          <a:xfrm>
            <a:off x="501452" y="483061"/>
            <a:ext cx="401518" cy="401518"/>
            <a:chOff x="974706" y="2467173"/>
            <a:chExt cx="738900" cy="738900"/>
          </a:xfrm>
        </p:grpSpPr>
        <p:sp>
          <p:nvSpPr>
            <p:cNvPr id="473" name="Google Shape;473;p57"/>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4" name="Google Shape;474;p5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75" name="Google Shape;475;p57"/>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Componentización</a:t>
            </a:r>
            <a:endParaRPr b="1" sz="4000">
              <a:solidFill>
                <a:schemeClr val="dk1"/>
              </a:solidFill>
              <a:latin typeface="DM Sans"/>
              <a:ea typeface="DM Sans"/>
              <a:cs typeface="DM Sans"/>
              <a:sym typeface="DM Sans"/>
            </a:endParaRPr>
          </a:p>
        </p:txBody>
      </p:sp>
      <p:pic>
        <p:nvPicPr>
          <p:cNvPr id="476" name="Google Shape;476;p5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77" name="Google Shape;477;p57"/>
          <p:cNvSpPr txBox="1"/>
          <p:nvPr/>
        </p:nvSpPr>
        <p:spPr>
          <a:xfrm>
            <a:off x="549525" y="2090950"/>
            <a:ext cx="48567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Descripción de la actividad. </a:t>
            </a:r>
            <a:endParaRPr b="1" sz="1350">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es-419" sz="1350">
                <a:latin typeface="DM Sans"/>
                <a:ea typeface="DM Sans"/>
                <a:cs typeface="DM Sans"/>
                <a:sym typeface="DM Sans"/>
              </a:rPr>
              <a:t>Agregar los componentes student, toolbar y navbar con angular-cli.</a:t>
            </a:r>
            <a:endParaRPr sz="1350">
              <a:latin typeface="DM Sans"/>
              <a:ea typeface="DM Sans"/>
              <a:cs typeface="DM Sans"/>
              <a:sym typeface="DM Sans"/>
            </a:endParaRPr>
          </a:p>
          <a:p>
            <a:pPr indent="-314325" lvl="0" marL="457200" rtl="0" algn="l">
              <a:spcBef>
                <a:spcPts val="1000"/>
              </a:spcBef>
              <a:spcAft>
                <a:spcPts val="0"/>
              </a:spcAft>
              <a:buClr>
                <a:schemeClr val="dk2"/>
              </a:buClr>
              <a:buSzPts val="1350"/>
              <a:buFont typeface="DM Sans"/>
              <a:buChar char="✓"/>
            </a:pPr>
            <a:r>
              <a:rPr lang="es-419" sz="1350">
                <a:latin typeface="DM Sans"/>
                <a:ea typeface="DM Sans"/>
                <a:cs typeface="DM Sans"/>
                <a:sym typeface="DM Sans"/>
              </a:rPr>
              <a:t>Definir el css necesario para darle un layout utilizando css grid,</a:t>
            </a:r>
            <a:endParaRPr sz="1350">
              <a:latin typeface="DM Sans"/>
              <a:ea typeface="DM Sans"/>
              <a:cs typeface="DM Sans"/>
              <a:sym typeface="DM Sans"/>
            </a:endParaRPr>
          </a:p>
          <a:p>
            <a:pPr indent="-314325" lvl="0" marL="457200" rtl="0" algn="l">
              <a:spcBef>
                <a:spcPts val="1000"/>
              </a:spcBef>
              <a:spcAft>
                <a:spcPts val="0"/>
              </a:spcAft>
              <a:buClr>
                <a:schemeClr val="dk2"/>
              </a:buClr>
              <a:buSzPts val="1350"/>
              <a:buFont typeface="DM Sans"/>
              <a:buChar char="✓"/>
            </a:pPr>
            <a:r>
              <a:rPr lang="es-419" sz="1350">
                <a:latin typeface="DM Sans"/>
                <a:ea typeface="DM Sans"/>
                <a:cs typeface="DM Sans"/>
                <a:sym typeface="DM Sans"/>
              </a:rPr>
              <a:t>Darles contenido y estilos a cada componente.</a:t>
            </a:r>
            <a:endParaRPr sz="1350">
              <a:latin typeface="DM Sans"/>
              <a:ea typeface="DM Sans"/>
              <a:cs typeface="DM Sans"/>
              <a:sym typeface="DM Sans"/>
            </a:endParaRPr>
          </a:p>
          <a:p>
            <a:pPr indent="0" lvl="0" marL="0" rtl="0" algn="l">
              <a:spcBef>
                <a:spcPts val="100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419" sz="1350">
                <a:latin typeface="DM Sans"/>
                <a:ea typeface="DM Sans"/>
                <a:cs typeface="DM Sans"/>
                <a:sym typeface="DM Sans"/>
              </a:rPr>
              <a:t>Tiempo estimado:</a:t>
            </a:r>
            <a:r>
              <a:rPr lang="es-419" sz="1350">
                <a:latin typeface="DM Sans"/>
                <a:ea typeface="DM Sans"/>
                <a:cs typeface="DM Sans"/>
                <a:sym typeface="DM Sans"/>
              </a:rPr>
              <a:t> 15 minutos. </a:t>
            </a:r>
            <a:endParaRPr sz="1350">
              <a:latin typeface="DM Sans"/>
              <a:ea typeface="DM Sans"/>
              <a:cs typeface="DM Sans"/>
              <a:sym typeface="DM Sans"/>
            </a:endParaRPr>
          </a:p>
        </p:txBody>
      </p:sp>
      <p:sp>
        <p:nvSpPr>
          <p:cNvPr id="478" name="Google Shape;478;p5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a:t>
            </a:r>
            <a:r>
              <a:rPr lang="es-419" sz="1600">
                <a:solidFill>
                  <a:schemeClr val="dk1"/>
                </a:solidFill>
                <a:latin typeface="DM Sans"/>
                <a:ea typeface="DM Sans"/>
                <a:cs typeface="DM Sans"/>
                <a:sym typeface="DM Sans"/>
              </a:rPr>
              <a:t> EN CLASE</a:t>
            </a:r>
            <a:endParaRPr>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8"/>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000">
                <a:solidFill>
                  <a:srgbClr val="FFFFFF"/>
                </a:solidFill>
                <a:latin typeface="DM Sans"/>
                <a:ea typeface="DM Sans"/>
                <a:cs typeface="DM Sans"/>
                <a:sym typeface="DM Sans"/>
              </a:rPr>
              <a:t>Muchas gracias</a:t>
            </a:r>
            <a:r>
              <a:rPr b="1" lang="es-419"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4"/>
        </a:solidFill>
      </p:bgPr>
    </p:bg>
    <p:spTree>
      <p:nvGrpSpPr>
        <p:cNvPr id="487" name="Shape 487"/>
        <p:cNvGrpSpPr/>
        <p:nvPr/>
      </p:nvGrpSpPr>
      <p:grpSpPr>
        <a:xfrm>
          <a:off x="0" y="0"/>
          <a:ext cx="0" cy="0"/>
          <a:chOff x="0" y="0"/>
          <a:chExt cx="0" cy="0"/>
        </a:xfrm>
      </p:grpSpPr>
      <p:pic>
        <p:nvPicPr>
          <p:cNvPr id="488" name="Google Shape;488;p59"/>
          <p:cNvPicPr preferRelativeResize="0"/>
          <p:nvPr/>
        </p:nvPicPr>
        <p:blipFill>
          <a:blip r:embed="rId3">
            <a:alphaModFix amt="2000"/>
          </a:blip>
          <a:stretch>
            <a:fillRect/>
          </a:stretch>
        </p:blipFill>
        <p:spPr>
          <a:xfrm>
            <a:off x="21825" y="1623047"/>
            <a:ext cx="9144000" cy="1897380"/>
          </a:xfrm>
          <a:prstGeom prst="rect">
            <a:avLst/>
          </a:prstGeom>
          <a:noFill/>
          <a:ln>
            <a:noFill/>
          </a:ln>
        </p:spPr>
      </p:pic>
      <p:sp>
        <p:nvSpPr>
          <p:cNvPr id="489" name="Google Shape;489;p59"/>
          <p:cNvSpPr txBox="1"/>
          <p:nvPr/>
        </p:nvSpPr>
        <p:spPr>
          <a:xfrm>
            <a:off x="2151600" y="1925225"/>
            <a:ext cx="48408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3600">
                <a:solidFill>
                  <a:srgbClr val="FAFF00"/>
                </a:solidFill>
                <a:latin typeface="Inter"/>
                <a:ea typeface="Inter"/>
                <a:cs typeface="Inter"/>
                <a:sym typeface="Inter"/>
              </a:rPr>
              <a:t>Educación digital</a:t>
            </a:r>
            <a:endParaRPr b="1" sz="3600">
              <a:solidFill>
                <a:srgbClr val="FAFF00"/>
              </a:solidFill>
              <a:latin typeface="Inter"/>
              <a:ea typeface="Inter"/>
              <a:cs typeface="Inter"/>
              <a:sym typeface="Inter"/>
            </a:endParaRPr>
          </a:p>
          <a:p>
            <a:pPr indent="0" lvl="0" marL="0" rtl="0" algn="ctr">
              <a:spcBef>
                <a:spcPts val="0"/>
              </a:spcBef>
              <a:spcAft>
                <a:spcPts val="0"/>
              </a:spcAft>
              <a:buNone/>
            </a:pPr>
            <a:r>
              <a:rPr lang="es-419" sz="3600">
                <a:solidFill>
                  <a:srgbClr val="FAFAFA"/>
                </a:solidFill>
                <a:latin typeface="Inter"/>
                <a:ea typeface="Inter"/>
                <a:cs typeface="Inter"/>
                <a:sym typeface="Inter"/>
              </a:rPr>
              <a:t>para el mundo real</a:t>
            </a:r>
            <a:endParaRPr sz="3600">
              <a:solidFill>
                <a:srgbClr val="FAFAFA"/>
              </a:solidFill>
              <a:latin typeface="Inter"/>
              <a:ea typeface="Inter"/>
              <a:cs typeface="Inter"/>
              <a:sym typeface="Inter"/>
            </a:endParaRPr>
          </a:p>
        </p:txBody>
      </p:sp>
      <p:pic>
        <p:nvPicPr>
          <p:cNvPr id="490" name="Google Shape;490;p59"/>
          <p:cNvPicPr preferRelativeResize="0"/>
          <p:nvPr/>
        </p:nvPicPr>
        <p:blipFill>
          <a:blip r:embed="rId4">
            <a:alphaModFix/>
          </a:blip>
          <a:stretch>
            <a:fillRect/>
          </a:stretch>
        </p:blipFill>
        <p:spPr>
          <a:xfrm>
            <a:off x="4085725" y="4705802"/>
            <a:ext cx="1016200" cy="212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8"/>
          <p:cNvSpPr txBox="1"/>
          <p:nvPr/>
        </p:nvSpPr>
        <p:spPr>
          <a:xfrm>
            <a:off x="401075" y="629625"/>
            <a:ext cx="8267700" cy="459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s-419" sz="1300">
                <a:solidFill>
                  <a:schemeClr val="dk1"/>
                </a:solidFill>
              </a:rPr>
              <a:t>1. Repaso de Conceptos Clave (10 minutos)</a:t>
            </a:r>
            <a:endParaRPr b="1" sz="1300">
              <a:solidFill>
                <a:schemeClr val="dk1"/>
              </a:solidFill>
            </a:endParaRPr>
          </a:p>
          <a:p>
            <a:pPr indent="0" lvl="0" marL="0" rtl="0" algn="l">
              <a:lnSpc>
                <a:spcPct val="115000"/>
              </a:lnSpc>
              <a:spcBef>
                <a:spcPts val="1200"/>
              </a:spcBef>
              <a:spcAft>
                <a:spcPts val="0"/>
              </a:spcAft>
              <a:buNone/>
            </a:pPr>
            <a:r>
              <a:rPr b="1" lang="es-419" sz="1100">
                <a:solidFill>
                  <a:schemeClr val="dk1"/>
                </a:solidFill>
              </a:rPr>
              <a:t>Conceptos generales a revisar:</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s-419" sz="1100">
                <a:solidFill>
                  <a:schemeClr val="dk1"/>
                </a:solidFill>
              </a:rPr>
              <a:t>Introducción a Angular:</a:t>
            </a:r>
            <a:r>
              <a:rPr lang="es-419" sz="1100">
                <a:solidFill>
                  <a:schemeClr val="dk1"/>
                </a:solidFill>
              </a:rPr>
              <a:t> Definición de Angular, su propósito y beneficios de usarlo como framework para Single Page Applications (SPA). Explicación breve de la diferencia entre Angular y AngularJS.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s-419" sz="1100">
                <a:solidFill>
                  <a:schemeClr val="dk1"/>
                </a:solidFill>
              </a:rPr>
              <a:t>Estructura de un proyecto Angular:</a:t>
            </a:r>
            <a:r>
              <a:rPr lang="es-419" sz="1100">
                <a:solidFill>
                  <a:schemeClr val="dk1"/>
                </a:solidFill>
              </a:rPr>
              <a:t> Descripción rápida de las carpetas y archivos principales generados por Angular CLI, con énfasis en </a:t>
            </a:r>
            <a:r>
              <a:rPr b="1" lang="es-419" sz="1100">
                <a:solidFill>
                  <a:schemeClr val="dk1"/>
                </a:solidFill>
              </a:rPr>
              <a:t>src/</a:t>
            </a:r>
            <a:r>
              <a:rPr lang="es-419" sz="1100">
                <a:solidFill>
                  <a:schemeClr val="dk1"/>
                </a:solidFill>
              </a:rPr>
              <a:t>, </a:t>
            </a:r>
            <a:r>
              <a:rPr b="1" lang="es-419" sz="1100">
                <a:solidFill>
                  <a:schemeClr val="dk1"/>
                </a:solidFill>
              </a:rPr>
              <a:t>app/</a:t>
            </a:r>
            <a:r>
              <a:rPr lang="es-419" sz="1100">
                <a:solidFill>
                  <a:schemeClr val="dk1"/>
                </a:solidFill>
              </a:rPr>
              <a:t>, </a:t>
            </a:r>
            <a:r>
              <a:rPr b="1" lang="es-419" sz="1100">
                <a:solidFill>
                  <a:schemeClr val="dk1"/>
                </a:solidFill>
              </a:rPr>
              <a:t>assets/</a:t>
            </a:r>
            <a:r>
              <a:rPr lang="es-419" sz="1100">
                <a:solidFill>
                  <a:schemeClr val="dk1"/>
                </a:solidFill>
              </a:rPr>
              <a:t>, y archivos clave como </a:t>
            </a:r>
            <a:r>
              <a:rPr b="1" lang="es-419" sz="1100">
                <a:solidFill>
                  <a:schemeClr val="dk1"/>
                </a:solidFill>
              </a:rPr>
              <a:t>app.module.ts</a:t>
            </a:r>
            <a:r>
              <a:rPr lang="es-419" sz="1100">
                <a:solidFill>
                  <a:schemeClr val="dk1"/>
                </a:solidFill>
              </a:rPr>
              <a:t>, </a:t>
            </a:r>
            <a:r>
              <a:rPr b="1" lang="es-419" sz="1100">
                <a:solidFill>
                  <a:schemeClr val="dk1"/>
                </a:solidFill>
              </a:rPr>
              <a:t>app.component.ts</a:t>
            </a:r>
            <a:r>
              <a:rPr lang="es-419" sz="1100">
                <a:solidFill>
                  <a:schemeClr val="dk1"/>
                </a:solidFill>
              </a:rPr>
              <a:t>, </a:t>
            </a:r>
            <a:r>
              <a:rPr b="1" lang="es-419" sz="1100">
                <a:solidFill>
                  <a:schemeClr val="dk1"/>
                </a:solidFill>
              </a:rPr>
              <a:t>index.html</a:t>
            </a:r>
            <a:r>
              <a:rPr lang="es-419" sz="1100">
                <a:solidFill>
                  <a:schemeClr val="dk1"/>
                </a:solidFill>
              </a:rPr>
              <a:t> y </a:t>
            </a:r>
            <a:r>
              <a:rPr b="1" lang="es-419" sz="1100">
                <a:solidFill>
                  <a:schemeClr val="dk1"/>
                </a:solidFill>
              </a:rPr>
              <a:t>main.ts</a:t>
            </a:r>
            <a:r>
              <a:rPr lang="es-419"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s-419" sz="1100">
                <a:solidFill>
                  <a:schemeClr val="dk1"/>
                </a:solidFill>
              </a:rPr>
              <a:t>Comandos esenciales de Angular CLI:</a:t>
            </a:r>
            <a:r>
              <a:rPr lang="es-419" sz="1100">
                <a:solidFill>
                  <a:schemeClr val="dk1"/>
                </a:solidFill>
              </a:rPr>
              <a:t> Explicación de los comandos clave para el desarrollo con Angular. Incluye: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419" sz="1100">
                <a:solidFill>
                  <a:schemeClr val="dk1"/>
                </a:solidFill>
              </a:rPr>
              <a:t>Creación de un proyecto con </a:t>
            </a:r>
            <a:r>
              <a:rPr lang="es-419" sz="1100">
                <a:solidFill>
                  <a:srgbClr val="188038"/>
                </a:solidFill>
                <a:latin typeface="Roboto Mono"/>
                <a:ea typeface="Roboto Mono"/>
                <a:cs typeface="Roboto Mono"/>
                <a:sym typeface="Roboto Mono"/>
              </a:rPr>
              <a:t>ng new</a:t>
            </a:r>
            <a:r>
              <a:rPr lang="es-419"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419" sz="1100">
                <a:solidFill>
                  <a:schemeClr val="dk1"/>
                </a:solidFill>
              </a:rPr>
              <a:t>Servir la aplicación con </a:t>
            </a:r>
            <a:r>
              <a:rPr lang="es-419" sz="1100">
                <a:solidFill>
                  <a:srgbClr val="188038"/>
                </a:solidFill>
                <a:latin typeface="Roboto Mono"/>
                <a:ea typeface="Roboto Mono"/>
                <a:cs typeface="Roboto Mono"/>
                <a:sym typeface="Roboto Mono"/>
              </a:rPr>
              <a:t>ng serve</a:t>
            </a:r>
            <a:r>
              <a:rPr lang="es-419"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419" sz="1100">
                <a:solidFill>
                  <a:schemeClr val="dk1"/>
                </a:solidFill>
              </a:rPr>
              <a:t>Generar componentes con </a:t>
            </a:r>
            <a:r>
              <a:rPr lang="es-419" sz="1100">
                <a:solidFill>
                  <a:srgbClr val="188038"/>
                </a:solidFill>
                <a:latin typeface="Roboto Mono"/>
                <a:ea typeface="Roboto Mono"/>
                <a:cs typeface="Roboto Mono"/>
                <a:sym typeface="Roboto Mono"/>
              </a:rPr>
              <a:t>ng generate component &lt;nombre&gt;</a:t>
            </a:r>
            <a:r>
              <a:rPr lang="es-419"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419" sz="1100">
                <a:solidFill>
                  <a:schemeClr val="dk1"/>
                </a:solidFill>
              </a:rPr>
              <a:t>Ver la versión de Angular CLI con </a:t>
            </a:r>
            <a:r>
              <a:rPr lang="es-419" sz="1100">
                <a:solidFill>
                  <a:srgbClr val="188038"/>
                </a:solidFill>
                <a:latin typeface="Roboto Mono"/>
                <a:ea typeface="Roboto Mono"/>
                <a:cs typeface="Roboto Mono"/>
                <a:sym typeface="Roboto Mono"/>
              </a:rPr>
              <a:t>ng version</a:t>
            </a:r>
            <a:r>
              <a:rPr lang="es-419"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s-419" sz="1100">
                <a:solidFill>
                  <a:schemeClr val="dk1"/>
                </a:solidFill>
              </a:rPr>
              <a:t>Componentización en Angular:</a:t>
            </a:r>
            <a:r>
              <a:rPr lang="es-419" sz="1100">
                <a:solidFill>
                  <a:schemeClr val="dk1"/>
                </a:solidFill>
              </a:rPr>
              <a:t> Breve mención de la arquitectura de componentes, la relación entre componentes padre e hijo y la estructura de los archivos </a:t>
            </a:r>
            <a:r>
              <a:rPr lang="es-419" sz="1100">
                <a:solidFill>
                  <a:srgbClr val="188038"/>
                </a:solidFill>
                <a:latin typeface="Roboto Mono"/>
                <a:ea typeface="Roboto Mono"/>
                <a:cs typeface="Roboto Mono"/>
                <a:sym typeface="Roboto Mono"/>
              </a:rPr>
              <a:t>.html</a:t>
            </a:r>
            <a:r>
              <a:rPr lang="es-419" sz="1100">
                <a:solidFill>
                  <a:schemeClr val="dk1"/>
                </a:solidFill>
              </a:rPr>
              <a:t>, </a:t>
            </a:r>
            <a:r>
              <a:rPr lang="es-419" sz="1100">
                <a:solidFill>
                  <a:srgbClr val="188038"/>
                </a:solidFill>
                <a:latin typeface="Roboto Mono"/>
                <a:ea typeface="Roboto Mono"/>
                <a:cs typeface="Roboto Mono"/>
                <a:sym typeface="Roboto Mono"/>
              </a:rPr>
              <a:t>.css</a:t>
            </a:r>
            <a:r>
              <a:rPr lang="es-419" sz="1100">
                <a:solidFill>
                  <a:schemeClr val="dk1"/>
                </a:solidFill>
              </a:rPr>
              <a:t> y </a:t>
            </a:r>
            <a:r>
              <a:rPr lang="es-419" sz="1100">
                <a:solidFill>
                  <a:srgbClr val="188038"/>
                </a:solidFill>
                <a:latin typeface="Roboto Mono"/>
                <a:ea typeface="Roboto Mono"/>
                <a:cs typeface="Roboto Mono"/>
                <a:sym typeface="Roboto Mono"/>
              </a:rPr>
              <a:t>.ts</a:t>
            </a:r>
            <a:r>
              <a:rPr lang="es-419" sz="1100">
                <a:solidFill>
                  <a:schemeClr val="dk1"/>
                </a:solidFill>
              </a:rPr>
              <a:t> que conforman un componente.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s-419" sz="1100">
                <a:solidFill>
                  <a:schemeClr val="dk1"/>
                </a:solidFill>
              </a:rPr>
              <a:t>Control de versiones con Git y GitHub:</a:t>
            </a:r>
            <a:r>
              <a:rPr lang="es-419" sz="1100">
                <a:solidFill>
                  <a:schemeClr val="dk1"/>
                </a:solidFill>
              </a:rPr>
              <a:t> Recordatorio de los comandos principales de Git para controlar versiones, incluyendo:</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419" sz="1100">
                <a:solidFill>
                  <a:srgbClr val="188038"/>
                </a:solidFill>
                <a:latin typeface="Roboto Mono"/>
                <a:ea typeface="Roboto Mono"/>
                <a:cs typeface="Roboto Mono"/>
                <a:sym typeface="Roboto Mono"/>
              </a:rPr>
              <a:t>git init</a:t>
            </a:r>
            <a:r>
              <a:rPr lang="es-419" sz="1100">
                <a:solidFill>
                  <a:schemeClr val="dk1"/>
                </a:solidFill>
              </a:rPr>
              <a:t> para inicializar un repositorio.</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419" sz="1100">
                <a:solidFill>
                  <a:srgbClr val="188038"/>
                </a:solidFill>
                <a:latin typeface="Roboto Mono"/>
                <a:ea typeface="Roboto Mono"/>
                <a:cs typeface="Roboto Mono"/>
                <a:sym typeface="Roboto Mono"/>
              </a:rPr>
              <a:t>git add .</a:t>
            </a:r>
            <a:r>
              <a:rPr lang="es-419" sz="1100">
                <a:solidFill>
                  <a:schemeClr val="dk1"/>
                </a:solidFill>
              </a:rPr>
              <a:t> para agregar archivos al seguimiento.</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419" sz="1100">
                <a:solidFill>
                  <a:srgbClr val="188038"/>
                </a:solidFill>
                <a:latin typeface="Roboto Mono"/>
                <a:ea typeface="Roboto Mono"/>
                <a:cs typeface="Roboto Mono"/>
                <a:sym typeface="Roboto Mono"/>
              </a:rPr>
              <a:t>git commit -m "mensaje"</a:t>
            </a:r>
            <a:r>
              <a:rPr lang="es-419" sz="1100">
                <a:solidFill>
                  <a:schemeClr val="dk1"/>
                </a:solidFill>
              </a:rPr>
              <a:t> para crear un commit.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419" sz="1100">
                <a:solidFill>
                  <a:srgbClr val="188038"/>
                </a:solidFill>
                <a:latin typeface="Roboto Mono"/>
                <a:ea typeface="Roboto Mono"/>
                <a:cs typeface="Roboto Mono"/>
                <a:sym typeface="Roboto Mono"/>
              </a:rPr>
              <a:t>git push</a:t>
            </a:r>
            <a:r>
              <a:rPr lang="es-419" sz="1100">
                <a:solidFill>
                  <a:schemeClr val="dk1"/>
                </a:solidFill>
              </a:rPr>
              <a:t> para subir los cambios al repositorio remoto.</a:t>
            </a:r>
            <a:endParaRPr b="1" sz="1100">
              <a:solidFill>
                <a:schemeClr val="dk1"/>
              </a:solidFill>
            </a:endParaRPr>
          </a:p>
        </p:txBody>
      </p:sp>
      <p:sp>
        <p:nvSpPr>
          <p:cNvPr id="117" name="Google Shape;117;p28"/>
          <p:cNvSpPr txBox="1"/>
          <p:nvPr/>
        </p:nvSpPr>
        <p:spPr>
          <a:xfrm>
            <a:off x="443600" y="161325"/>
            <a:ext cx="7996500" cy="46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b="1" lang="es-419" sz="2600">
                <a:solidFill>
                  <a:schemeClr val="dk1"/>
                </a:solidFill>
                <a:latin typeface="DM Sans"/>
                <a:ea typeface="DM Sans"/>
                <a:cs typeface="DM Sans"/>
                <a:sym typeface="DM Sans"/>
              </a:rPr>
              <a:t>1. Repaso rápido de temas clave </a:t>
            </a:r>
            <a:r>
              <a:rPr b="1" lang="es-419">
                <a:solidFill>
                  <a:schemeClr val="dk1"/>
                </a:solidFill>
                <a:latin typeface="DM Sans"/>
                <a:ea typeface="DM Sans"/>
                <a:cs typeface="DM Sans"/>
                <a:sym typeface="DM Sans"/>
              </a:rPr>
              <a:t>(15 minutos)</a:t>
            </a:r>
            <a:endParaRPr>
              <a:solidFill>
                <a:schemeClr val="dk2"/>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9"/>
          <p:cNvSpPr txBox="1"/>
          <p:nvPr/>
        </p:nvSpPr>
        <p:spPr>
          <a:xfrm>
            <a:off x="401000" y="353575"/>
            <a:ext cx="8343900" cy="996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400"/>
              </a:spcBef>
              <a:spcAft>
                <a:spcPts val="400"/>
              </a:spcAft>
              <a:buNone/>
            </a:pPr>
            <a:r>
              <a:rPr b="1" lang="es-419" sz="2600">
                <a:solidFill>
                  <a:schemeClr val="dk1"/>
                </a:solidFill>
                <a:latin typeface="DM Sans"/>
                <a:ea typeface="DM Sans"/>
                <a:cs typeface="DM Sans"/>
                <a:sym typeface="DM Sans"/>
              </a:rPr>
              <a:t>2. Espacio para consultas y resolución de dudas </a:t>
            </a:r>
            <a:br>
              <a:rPr b="1" lang="es-419" sz="2600">
                <a:solidFill>
                  <a:schemeClr val="dk1"/>
                </a:solidFill>
                <a:latin typeface="DM Sans"/>
                <a:ea typeface="DM Sans"/>
                <a:cs typeface="DM Sans"/>
                <a:sym typeface="DM Sans"/>
              </a:rPr>
            </a:br>
            <a:r>
              <a:rPr b="1" lang="es-419">
                <a:solidFill>
                  <a:schemeClr val="dk1"/>
                </a:solidFill>
                <a:latin typeface="DM Sans"/>
                <a:ea typeface="DM Sans"/>
                <a:cs typeface="DM Sans"/>
                <a:sym typeface="DM Sans"/>
              </a:rPr>
              <a:t>(15 minutos)</a:t>
            </a:r>
            <a:endParaRPr b="1">
              <a:solidFill>
                <a:schemeClr val="dk1"/>
              </a:solidFill>
              <a:latin typeface="DM Sans"/>
              <a:ea typeface="DM Sans"/>
              <a:cs typeface="DM Sans"/>
              <a:sym typeface="DM Sans"/>
            </a:endParaRPr>
          </a:p>
        </p:txBody>
      </p:sp>
      <p:sp>
        <p:nvSpPr>
          <p:cNvPr id="123" name="Google Shape;123;p29"/>
          <p:cNvSpPr txBox="1"/>
          <p:nvPr/>
        </p:nvSpPr>
        <p:spPr>
          <a:xfrm>
            <a:off x="477275" y="1391625"/>
            <a:ext cx="8267700" cy="99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s-419" sz="1100">
                <a:solidFill>
                  <a:schemeClr val="dk1"/>
                </a:solidFill>
              </a:rPr>
              <a:t>Objetivo del espacio:</a:t>
            </a:r>
            <a:r>
              <a:rPr lang="es-419" sz="1100">
                <a:solidFill>
                  <a:schemeClr val="dk1"/>
                </a:solidFill>
              </a:rPr>
              <a:t> Resolver dudas previas al inicio de la clase principal y reforzar conceptos que puedan no haber quedado claros.</a:t>
            </a:r>
            <a:endParaRPr sz="1100">
              <a:solidFill>
                <a:schemeClr val="dk1"/>
              </a:solidFill>
            </a:endParaRPr>
          </a:p>
          <a:p>
            <a:pPr indent="0" lvl="0" marL="0" rtl="0" algn="l">
              <a:lnSpc>
                <a:spcPct val="115000"/>
              </a:lnSpc>
              <a:spcBef>
                <a:spcPts val="1200"/>
              </a:spcBef>
              <a:spcAft>
                <a:spcPts val="0"/>
              </a:spcAft>
              <a:buNone/>
            </a:pPr>
            <a:r>
              <a:rPr b="1" lang="es-419" sz="1100">
                <a:solidFill>
                  <a:schemeClr val="dk1"/>
                </a:solidFill>
              </a:rPr>
              <a:t>Acciones del instructor:</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s-419" sz="1100">
                <a:solidFill>
                  <a:schemeClr val="dk1"/>
                </a:solidFill>
              </a:rPr>
              <a:t>Abrir el espacio para que los estudiantes realicen preguntas específicas sobre los temas clave mencionados anteriormente.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s-419" sz="1100">
                <a:solidFill>
                  <a:schemeClr val="dk1"/>
                </a:solidFill>
              </a:rPr>
              <a:t>Motivar la participación activa y proponer posibles temas de discusión si no surgen preguntas espontáneamente.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s-419" sz="1100">
                <a:solidFill>
                  <a:schemeClr val="dk1"/>
                </a:solidFill>
              </a:rPr>
              <a:t>Propuestas de preguntas para iniciar la discusión:</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419" sz="1100">
                <a:solidFill>
                  <a:schemeClr val="dk1"/>
                </a:solidFill>
              </a:rPr>
              <a:t>¿Para qué se usa la carpeta </a:t>
            </a:r>
            <a:r>
              <a:rPr b="1" lang="es-419" sz="1100">
                <a:solidFill>
                  <a:schemeClr val="dk1"/>
                </a:solidFill>
              </a:rPr>
              <a:t>src/</a:t>
            </a:r>
            <a:r>
              <a:rPr lang="es-419" sz="1100">
                <a:solidFill>
                  <a:schemeClr val="dk1"/>
                </a:solidFill>
              </a:rPr>
              <a:t> y qué tipo de archivos contiene?</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419" sz="1100">
                <a:solidFill>
                  <a:schemeClr val="dk1"/>
                </a:solidFill>
              </a:rPr>
              <a:t>¿Qué sucede si no declaramos un componente en </a:t>
            </a:r>
            <a:r>
              <a:rPr b="1" lang="es-419" sz="1100">
                <a:solidFill>
                  <a:schemeClr val="dk1"/>
                </a:solidFill>
              </a:rPr>
              <a:t>app.module.ts</a:t>
            </a:r>
            <a:r>
              <a:rPr lang="es-419"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419" sz="1100">
                <a:solidFill>
                  <a:schemeClr val="dk1"/>
                </a:solidFill>
              </a:rPr>
              <a:t>¿Cuál es la diferencia entre Angular y AngularJS?</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s-419" sz="1100">
                <a:solidFill>
                  <a:schemeClr val="dk1"/>
                </a:solidFill>
              </a:rPr>
              <a:t>¿Qué archivos se deben subir al repositorio de GitHub y cuáles no? (relación con </a:t>
            </a:r>
            <a:r>
              <a:rPr b="1" lang="es-419" sz="1100">
                <a:solidFill>
                  <a:schemeClr val="dk1"/>
                </a:solidFill>
              </a:rPr>
              <a:t>.gitignore</a:t>
            </a:r>
            <a:r>
              <a:rPr lang="es-419"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s-419" sz="1100">
                <a:solidFill>
                  <a:schemeClr val="dk1"/>
                </a:solidFill>
              </a:rPr>
              <a:t>Responder de forma clara, con ejemplos concretos o mostrando una breve demostración si es necesario.</a:t>
            </a:r>
            <a:endParaRPr sz="1100">
              <a:solidFill>
                <a:schemeClr val="dk1"/>
              </a:solidFill>
            </a:endParaRPr>
          </a:p>
          <a:p>
            <a:pPr indent="0" lvl="0" marL="0" rtl="0" algn="l">
              <a:lnSpc>
                <a:spcPct val="115000"/>
              </a:lnSpc>
              <a:spcBef>
                <a:spcPts val="1200"/>
              </a:spcBef>
              <a:spcAft>
                <a:spcPts val="0"/>
              </a:spcAft>
              <a:buNone/>
            </a:pPr>
            <a:r>
              <a:t/>
            </a:r>
            <a:endParaRPr sz="110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t/>
            </a:r>
            <a:endParaRPr b="1" sz="1100">
              <a:solidFill>
                <a:schemeClr val="dk1"/>
              </a:solidFill>
              <a:latin typeface="DM Sans"/>
              <a:ea typeface="DM Sans"/>
              <a:cs typeface="DM Sans"/>
              <a:sym typeface="DM Sans"/>
            </a:endParaRPr>
          </a:p>
          <a:p>
            <a:pPr indent="0" lvl="0" marL="0" rtl="0" algn="l">
              <a:spcBef>
                <a:spcPts val="1200"/>
              </a:spcBef>
              <a:spcAft>
                <a:spcPts val="0"/>
              </a:spcAft>
              <a:buNone/>
            </a:pPr>
            <a:r>
              <a:t/>
            </a:r>
            <a:endParaRPr sz="1800">
              <a:solidFill>
                <a:schemeClr val="dk2"/>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30"/>
          <p:cNvSpPr txBox="1"/>
          <p:nvPr/>
        </p:nvSpPr>
        <p:spPr>
          <a:xfrm>
            <a:off x="401000" y="353575"/>
            <a:ext cx="8343900" cy="99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400"/>
              </a:spcAft>
              <a:buNone/>
            </a:pPr>
            <a:r>
              <a:rPr b="1" lang="es-419">
                <a:solidFill>
                  <a:schemeClr val="dk1"/>
                </a:solidFill>
              </a:rPr>
              <a:t>3. Demostraciones Prácticas (opcional, dependiendo de las preguntas)</a:t>
            </a:r>
            <a:br>
              <a:rPr b="1" lang="es-419">
                <a:solidFill>
                  <a:schemeClr val="dk1"/>
                </a:solidFill>
                <a:latin typeface="DM Sans"/>
                <a:ea typeface="DM Sans"/>
                <a:cs typeface="DM Sans"/>
                <a:sym typeface="DM Sans"/>
              </a:rPr>
            </a:br>
            <a:r>
              <a:rPr b="1" lang="es-419">
                <a:solidFill>
                  <a:schemeClr val="dk1"/>
                </a:solidFill>
                <a:latin typeface="DM Sans"/>
                <a:ea typeface="DM Sans"/>
                <a:cs typeface="DM Sans"/>
                <a:sym typeface="DM Sans"/>
              </a:rPr>
              <a:t>(15 minutos)</a:t>
            </a:r>
            <a:endParaRPr b="1">
              <a:solidFill>
                <a:schemeClr val="dk1"/>
              </a:solidFill>
              <a:latin typeface="DM Sans"/>
              <a:ea typeface="DM Sans"/>
              <a:cs typeface="DM Sans"/>
              <a:sym typeface="DM Sans"/>
            </a:endParaRPr>
          </a:p>
        </p:txBody>
      </p:sp>
      <p:sp>
        <p:nvSpPr>
          <p:cNvPr id="129" name="Google Shape;129;p30"/>
          <p:cNvSpPr txBox="1"/>
          <p:nvPr/>
        </p:nvSpPr>
        <p:spPr>
          <a:xfrm>
            <a:off x="477275" y="1391625"/>
            <a:ext cx="8267700" cy="99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s-419" sz="1100">
                <a:solidFill>
                  <a:schemeClr val="dk1"/>
                </a:solidFill>
              </a:rPr>
              <a:t>Objetivo:</a:t>
            </a:r>
            <a:r>
              <a:rPr lang="es-419" sz="1100">
                <a:solidFill>
                  <a:schemeClr val="dk1"/>
                </a:solidFill>
              </a:rPr>
              <a:t> Mostrar visualmente la aplicación de los conceptos clave de Angular en un entorno de desarrollo real.</a:t>
            </a:r>
            <a:endParaRPr sz="1100">
              <a:solidFill>
                <a:schemeClr val="dk1"/>
              </a:solidFill>
            </a:endParaRPr>
          </a:p>
          <a:p>
            <a:pPr indent="0" lvl="0" marL="0" rtl="0" algn="l">
              <a:lnSpc>
                <a:spcPct val="115000"/>
              </a:lnSpc>
              <a:spcBef>
                <a:spcPts val="1200"/>
              </a:spcBef>
              <a:spcAft>
                <a:spcPts val="0"/>
              </a:spcAft>
              <a:buNone/>
            </a:pPr>
            <a:r>
              <a:rPr b="1" lang="es-419" sz="1100">
                <a:solidFill>
                  <a:schemeClr val="dk1"/>
                </a:solidFill>
              </a:rPr>
              <a:t>Acciones del instructor (según las preguntas de los estudiantes):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s-419" sz="1100">
                <a:solidFill>
                  <a:schemeClr val="dk1"/>
                </a:solidFill>
              </a:rPr>
              <a:t>Mostrar la estructura de un proyecto Angular:</a:t>
            </a:r>
            <a:r>
              <a:rPr lang="es-419" sz="1100">
                <a:solidFill>
                  <a:schemeClr val="dk1"/>
                </a:solidFill>
              </a:rPr>
              <a:t> Abrir una carpeta de proyecto real y navegar por las carpetas y archivos clave (</a:t>
            </a:r>
            <a:r>
              <a:rPr b="1" lang="es-419" sz="1100">
                <a:solidFill>
                  <a:schemeClr val="dk1"/>
                </a:solidFill>
              </a:rPr>
              <a:t>src/</a:t>
            </a:r>
            <a:r>
              <a:rPr lang="es-419" sz="1100">
                <a:solidFill>
                  <a:schemeClr val="dk1"/>
                </a:solidFill>
              </a:rPr>
              <a:t>, </a:t>
            </a:r>
            <a:r>
              <a:rPr b="1" lang="es-419" sz="1100">
                <a:solidFill>
                  <a:schemeClr val="dk1"/>
                </a:solidFill>
              </a:rPr>
              <a:t>app/</a:t>
            </a:r>
            <a:r>
              <a:rPr lang="es-419" sz="1100">
                <a:solidFill>
                  <a:schemeClr val="dk1"/>
                </a:solidFill>
              </a:rPr>
              <a:t>, </a:t>
            </a:r>
            <a:r>
              <a:rPr b="1" lang="es-419" sz="1100">
                <a:solidFill>
                  <a:schemeClr val="dk1"/>
                </a:solidFill>
              </a:rPr>
              <a:t>app.component.ts</a:t>
            </a:r>
            <a:r>
              <a:rPr lang="es-419" sz="1100">
                <a:solidFill>
                  <a:schemeClr val="dk1"/>
                </a:solidFill>
              </a:rPr>
              <a:t>, etc.).</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s-419" sz="1100">
                <a:solidFill>
                  <a:schemeClr val="dk1"/>
                </a:solidFill>
              </a:rPr>
              <a:t>Ejecutar comandos de Angular CLI en vivo:</a:t>
            </a:r>
            <a:r>
              <a:rPr lang="es-419" sz="1100">
                <a:solidFill>
                  <a:schemeClr val="dk1"/>
                </a:solidFill>
              </a:rPr>
              <a:t> Crear un componente con el comando </a:t>
            </a:r>
            <a:r>
              <a:rPr lang="es-419" sz="1100">
                <a:solidFill>
                  <a:srgbClr val="188038"/>
                </a:solidFill>
                <a:latin typeface="Roboto Mono"/>
                <a:ea typeface="Roboto Mono"/>
                <a:cs typeface="Roboto Mono"/>
                <a:sym typeface="Roboto Mono"/>
              </a:rPr>
              <a:t>ng generate component header</a:t>
            </a:r>
            <a:r>
              <a:rPr lang="es-419" sz="1100">
                <a:solidFill>
                  <a:schemeClr val="dk1"/>
                </a:solidFill>
              </a:rPr>
              <a:t> y mostrar cómo se crean los archivos automáticamente.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s-419" sz="1100">
                <a:solidFill>
                  <a:schemeClr val="dk1"/>
                </a:solidFill>
              </a:rPr>
              <a:t>Mostrar la relación entre componentes padre e hijo:</a:t>
            </a:r>
            <a:r>
              <a:rPr lang="es-419" sz="1100">
                <a:solidFill>
                  <a:schemeClr val="dk1"/>
                </a:solidFill>
              </a:rPr>
              <a:t> Explicar cómo se utilizan las etiquetas personalizadas (</a:t>
            </a:r>
            <a:r>
              <a:rPr lang="es-419" sz="1100">
                <a:solidFill>
                  <a:srgbClr val="188038"/>
                </a:solidFill>
                <a:latin typeface="Roboto Mono"/>
                <a:ea typeface="Roboto Mono"/>
                <a:cs typeface="Roboto Mono"/>
                <a:sym typeface="Roboto Mono"/>
              </a:rPr>
              <a:t>&lt;app-header&gt;</a:t>
            </a:r>
            <a:r>
              <a:rPr lang="es-419" sz="1100">
                <a:solidFill>
                  <a:schemeClr val="dk1"/>
                </a:solidFill>
              </a:rPr>
              <a:t>, </a:t>
            </a:r>
            <a:r>
              <a:rPr lang="es-419" sz="1100">
                <a:solidFill>
                  <a:srgbClr val="188038"/>
                </a:solidFill>
                <a:latin typeface="Roboto Mono"/>
                <a:ea typeface="Roboto Mono"/>
                <a:cs typeface="Roboto Mono"/>
                <a:sym typeface="Roboto Mono"/>
              </a:rPr>
              <a:t>&lt;app-navbar&gt;</a:t>
            </a:r>
            <a:r>
              <a:rPr lang="es-419" sz="1100">
                <a:solidFill>
                  <a:schemeClr val="dk1"/>
                </a:solidFill>
              </a:rPr>
              <a:t>, etc.) para mostrar componentes hijos.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s-419" sz="1100">
                <a:solidFill>
                  <a:schemeClr val="dk1"/>
                </a:solidFill>
              </a:rPr>
              <a:t>Simular y corregir un error común:</a:t>
            </a:r>
            <a:r>
              <a:rPr lang="es-419" sz="1100">
                <a:solidFill>
                  <a:schemeClr val="dk1"/>
                </a:solidFill>
              </a:rPr>
              <a:t> No declarar un componente en </a:t>
            </a:r>
            <a:r>
              <a:rPr b="1" lang="es-419" sz="1100">
                <a:solidFill>
                  <a:schemeClr val="dk1"/>
                </a:solidFill>
              </a:rPr>
              <a:t>app.module.ts</a:t>
            </a:r>
            <a:r>
              <a:rPr lang="es-419" sz="1100">
                <a:solidFill>
                  <a:schemeClr val="dk1"/>
                </a:solidFill>
              </a:rPr>
              <a:t>, mostrar el error en la consola y luego corregirlo.</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s-419" sz="1100">
                <a:solidFill>
                  <a:schemeClr val="dk1"/>
                </a:solidFill>
              </a:rPr>
              <a:t>Explicación de control de versiones con Git:</a:t>
            </a:r>
            <a:r>
              <a:rPr lang="es-419" sz="1100">
                <a:solidFill>
                  <a:schemeClr val="dk1"/>
                </a:solidFill>
              </a:rPr>
              <a:t> Mostrar cómo hacer un </a:t>
            </a:r>
            <a:r>
              <a:rPr b="1" lang="es-419" sz="1100">
                <a:solidFill>
                  <a:schemeClr val="dk1"/>
                </a:solidFill>
              </a:rPr>
              <a:t>commit</a:t>
            </a:r>
            <a:r>
              <a:rPr lang="es-419" sz="1100">
                <a:solidFill>
                  <a:schemeClr val="dk1"/>
                </a:solidFill>
              </a:rPr>
              <a:t> y un </a:t>
            </a:r>
            <a:r>
              <a:rPr b="1" lang="es-419" sz="1100">
                <a:solidFill>
                  <a:schemeClr val="dk1"/>
                </a:solidFill>
              </a:rPr>
              <a:t>push</a:t>
            </a:r>
            <a:r>
              <a:rPr lang="es-419" sz="1100">
                <a:solidFill>
                  <a:schemeClr val="dk1"/>
                </a:solidFill>
              </a:rPr>
              <a:t> a GitHub, explicando el propósito de cada comando.</a:t>
            </a:r>
            <a:endParaRPr b="1" sz="1100">
              <a:solidFill>
                <a:schemeClr val="dk1"/>
              </a:solidFill>
            </a:endParaRPr>
          </a:p>
          <a:p>
            <a:pPr indent="0" lvl="0" marL="0" rtl="0" algn="l">
              <a:lnSpc>
                <a:spcPct val="115000"/>
              </a:lnSpc>
              <a:spcBef>
                <a:spcPts val="1200"/>
              </a:spcBef>
              <a:spcAft>
                <a:spcPts val="0"/>
              </a:spcAft>
              <a:buNone/>
            </a:pPr>
            <a:r>
              <a:t/>
            </a:r>
            <a:endParaRPr sz="110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t/>
            </a:r>
            <a:endParaRPr b="1" sz="1100">
              <a:solidFill>
                <a:schemeClr val="dk1"/>
              </a:solidFill>
              <a:latin typeface="DM Sans"/>
              <a:ea typeface="DM Sans"/>
              <a:cs typeface="DM Sans"/>
              <a:sym typeface="DM Sans"/>
            </a:endParaRPr>
          </a:p>
          <a:p>
            <a:pPr indent="0" lvl="0" marL="0" rtl="0" algn="l">
              <a:spcBef>
                <a:spcPts val="1200"/>
              </a:spcBef>
              <a:spcAft>
                <a:spcPts val="0"/>
              </a:spcAft>
              <a:buNone/>
            </a:pPr>
            <a:r>
              <a:t/>
            </a:r>
            <a:endParaRPr sz="1800">
              <a:solidFill>
                <a:schemeClr val="dk2"/>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1"/>
          <p:cNvSpPr txBox="1"/>
          <p:nvPr/>
        </p:nvSpPr>
        <p:spPr>
          <a:xfrm>
            <a:off x="473350" y="10733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¿Por qué una SPA?</a:t>
            </a:r>
            <a:endParaRPr b="1" sz="4000">
              <a:solidFill>
                <a:schemeClr val="dk1"/>
              </a:solidFill>
              <a:latin typeface="DM Sans"/>
              <a:ea typeface="DM Sans"/>
              <a:cs typeface="DM Sans"/>
              <a:sym typeface="DM Sans"/>
            </a:endParaRPr>
          </a:p>
        </p:txBody>
      </p:sp>
      <p:sp>
        <p:nvSpPr>
          <p:cNvPr id="135" name="Google Shape;135;p31"/>
          <p:cNvSpPr/>
          <p:nvPr/>
        </p:nvSpPr>
        <p:spPr>
          <a:xfrm>
            <a:off x="588525" y="701375"/>
            <a:ext cx="1037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1"/>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ANGULAR</a:t>
            </a:r>
            <a:endParaRPr>
              <a:latin typeface="DM Sans"/>
              <a:ea typeface="DM Sans"/>
              <a:cs typeface="DM Sans"/>
              <a:sym typeface="DM Sans"/>
            </a:endParaRPr>
          </a:p>
        </p:txBody>
      </p:sp>
      <p:sp>
        <p:nvSpPr>
          <p:cNvPr id="137" name="Google Shape;137;p31"/>
          <p:cNvSpPr txBox="1"/>
          <p:nvPr/>
        </p:nvSpPr>
        <p:spPr>
          <a:xfrm>
            <a:off x="473350" y="1986275"/>
            <a:ext cx="81969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¿Qué sucede cuando haces clic en un enlace en una página web tradicional? ¿Y en una SPA?</a:t>
            </a:r>
            <a:endParaRPr sz="1350">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2"/>
          <p:cNvSpPr txBox="1"/>
          <p:nvPr/>
        </p:nvSpPr>
        <p:spPr>
          <a:xfrm>
            <a:off x="467775" y="8732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Visual Studio Code</a:t>
            </a:r>
            <a:endParaRPr b="1" sz="4000">
              <a:solidFill>
                <a:schemeClr val="dk1"/>
              </a:solidFill>
              <a:latin typeface="DM Sans"/>
              <a:ea typeface="DM Sans"/>
              <a:cs typeface="DM Sans"/>
              <a:sym typeface="DM Sans"/>
            </a:endParaRPr>
          </a:p>
        </p:txBody>
      </p:sp>
      <p:sp>
        <p:nvSpPr>
          <p:cNvPr id="143" name="Google Shape;143;p32"/>
          <p:cNvSpPr/>
          <p:nvPr/>
        </p:nvSpPr>
        <p:spPr>
          <a:xfrm>
            <a:off x="588525" y="701375"/>
            <a:ext cx="15606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2"/>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HERRAMIENTAS</a:t>
            </a:r>
            <a:endParaRPr>
              <a:latin typeface="DM Sans"/>
              <a:ea typeface="DM Sans"/>
              <a:cs typeface="DM Sans"/>
              <a:sym typeface="DM Sans"/>
            </a:endParaRPr>
          </a:p>
        </p:txBody>
      </p:sp>
      <p:sp>
        <p:nvSpPr>
          <p:cNvPr id="145" name="Google Shape;145;p32"/>
          <p:cNvSpPr txBox="1"/>
          <p:nvPr/>
        </p:nvSpPr>
        <p:spPr>
          <a:xfrm>
            <a:off x="475500" y="1798800"/>
            <a:ext cx="3076500" cy="102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419" sz="1350">
                <a:highlight>
                  <a:srgbClr val="FFFFFF"/>
                </a:highlight>
                <a:latin typeface="DM Sans"/>
                <a:ea typeface="DM Sans"/>
                <a:cs typeface="DM Sans"/>
                <a:sym typeface="DM Sans"/>
              </a:rPr>
              <a:t>Extensiones Generales</a:t>
            </a:r>
            <a:endParaRPr b="1" sz="1350">
              <a:highlight>
                <a:srgbClr val="FFFFFF"/>
              </a:highlight>
              <a:latin typeface="DM Sans"/>
              <a:ea typeface="DM Sans"/>
              <a:cs typeface="DM Sans"/>
              <a:sym typeface="DM Sans"/>
            </a:endParaRPr>
          </a:p>
          <a:p>
            <a:pPr indent="-285750" lvl="0" marL="450000" rtl="0" algn="l">
              <a:lnSpc>
                <a:spcPct val="115000"/>
              </a:lnSpc>
              <a:spcBef>
                <a:spcPts val="1000"/>
              </a:spcBef>
              <a:spcAft>
                <a:spcPts val="0"/>
              </a:spcAft>
              <a:buClr>
                <a:schemeClr val="dk2"/>
              </a:buClr>
              <a:buSzPts val="1350"/>
              <a:buFont typeface="DM Sans"/>
              <a:buChar char="✓"/>
            </a:pPr>
            <a:r>
              <a:rPr lang="es-419" sz="1350" u="sng">
                <a:solidFill>
                  <a:schemeClr val="hlink"/>
                </a:solidFill>
                <a:latin typeface="DM Sans"/>
                <a:ea typeface="DM Sans"/>
                <a:cs typeface="DM Sans"/>
                <a:sym typeface="DM Sans"/>
                <a:hlinkClick r:id="rId3"/>
              </a:rPr>
              <a:t>Bracket Pair Colorizer 2</a:t>
            </a:r>
            <a:endParaRPr sz="1350">
              <a:solidFill>
                <a:schemeClr val="dk1"/>
              </a:solidFill>
              <a:latin typeface="DM Sans"/>
              <a:ea typeface="DM Sans"/>
              <a:cs typeface="DM Sans"/>
              <a:sym typeface="DM Sans"/>
            </a:endParaRPr>
          </a:p>
          <a:p>
            <a:pPr indent="-285750" lvl="0" marL="450000" rtl="0" algn="l">
              <a:lnSpc>
                <a:spcPct val="115000"/>
              </a:lnSpc>
              <a:spcBef>
                <a:spcPts val="0"/>
              </a:spcBef>
              <a:spcAft>
                <a:spcPts val="0"/>
              </a:spcAft>
              <a:buClr>
                <a:schemeClr val="dk2"/>
              </a:buClr>
              <a:buSzPts val="1350"/>
              <a:buFont typeface="DM Sans"/>
              <a:buChar char="✓"/>
            </a:pPr>
            <a:r>
              <a:rPr lang="es-419" sz="1350" u="sng">
                <a:solidFill>
                  <a:schemeClr val="hlink"/>
                </a:solidFill>
                <a:latin typeface="DM Sans"/>
                <a:ea typeface="DM Sans"/>
                <a:cs typeface="DM Sans"/>
                <a:sym typeface="DM Sans"/>
                <a:hlinkClick r:id="rId4"/>
              </a:rPr>
              <a:t>Iconos</a:t>
            </a:r>
            <a:r>
              <a:rPr lang="es-419" sz="1350">
                <a:solidFill>
                  <a:schemeClr val="dk1"/>
                </a:solidFill>
                <a:latin typeface="DM Sans"/>
                <a:ea typeface="DM Sans"/>
                <a:cs typeface="DM Sans"/>
                <a:sym typeface="DM Sans"/>
              </a:rPr>
              <a:t> </a:t>
            </a:r>
            <a:endParaRPr sz="1350">
              <a:highlight>
                <a:srgbClr val="FFFFFF"/>
              </a:highlight>
              <a:latin typeface="DM Sans"/>
              <a:ea typeface="DM Sans"/>
              <a:cs typeface="DM Sans"/>
              <a:sym typeface="DM Sans"/>
            </a:endParaRPr>
          </a:p>
        </p:txBody>
      </p:sp>
      <p:sp>
        <p:nvSpPr>
          <p:cNvPr id="146" name="Google Shape;146;p32"/>
          <p:cNvSpPr txBox="1"/>
          <p:nvPr/>
        </p:nvSpPr>
        <p:spPr>
          <a:xfrm>
            <a:off x="475500" y="2881650"/>
            <a:ext cx="3009600" cy="17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350">
                <a:highlight>
                  <a:srgbClr val="FFFFFF"/>
                </a:highlight>
                <a:latin typeface="DM Sans"/>
                <a:ea typeface="DM Sans"/>
                <a:cs typeface="DM Sans"/>
                <a:sym typeface="DM Sans"/>
              </a:rPr>
              <a:t>Extensiones Angular</a:t>
            </a:r>
            <a:endParaRPr b="1" sz="1350">
              <a:highlight>
                <a:srgbClr val="FFFFFF"/>
              </a:highlight>
              <a:latin typeface="DM Sans"/>
              <a:ea typeface="DM Sans"/>
              <a:cs typeface="DM Sans"/>
              <a:sym typeface="DM Sans"/>
            </a:endParaRPr>
          </a:p>
          <a:p>
            <a:pPr indent="-276225" lvl="0" marL="450000" rtl="0" algn="l">
              <a:lnSpc>
                <a:spcPct val="115000"/>
              </a:lnSpc>
              <a:spcBef>
                <a:spcPts val="1000"/>
              </a:spcBef>
              <a:spcAft>
                <a:spcPts val="0"/>
              </a:spcAft>
              <a:buClr>
                <a:schemeClr val="dk2"/>
              </a:buClr>
              <a:buSzPts val="1350"/>
              <a:buFont typeface="DM Sans"/>
              <a:buChar char="✓"/>
            </a:pPr>
            <a:r>
              <a:rPr lang="es-419" sz="1350" u="sng">
                <a:solidFill>
                  <a:schemeClr val="hlink"/>
                </a:solidFill>
                <a:latin typeface="DM Sans"/>
                <a:ea typeface="DM Sans"/>
                <a:cs typeface="DM Sans"/>
                <a:sym typeface="DM Sans"/>
                <a:hlinkClick r:id="rId5"/>
              </a:rPr>
              <a:t>Angular Snippets</a:t>
            </a:r>
            <a:endParaRPr sz="1350">
              <a:solidFill>
                <a:schemeClr val="dk1"/>
              </a:solidFill>
              <a:latin typeface="DM Sans"/>
              <a:ea typeface="DM Sans"/>
              <a:cs typeface="DM Sans"/>
              <a:sym typeface="DM Sans"/>
            </a:endParaRPr>
          </a:p>
          <a:p>
            <a:pPr indent="-276225" lvl="0" marL="450000" rtl="0" algn="l">
              <a:lnSpc>
                <a:spcPct val="115000"/>
              </a:lnSpc>
              <a:spcBef>
                <a:spcPts val="0"/>
              </a:spcBef>
              <a:spcAft>
                <a:spcPts val="0"/>
              </a:spcAft>
              <a:buClr>
                <a:schemeClr val="dk2"/>
              </a:buClr>
              <a:buSzPts val="1350"/>
              <a:buFont typeface="DM Sans"/>
              <a:buChar char="✓"/>
            </a:pPr>
            <a:r>
              <a:rPr lang="es-419" sz="1350" u="sng">
                <a:solidFill>
                  <a:schemeClr val="hlink"/>
                </a:solidFill>
                <a:latin typeface="DM Sans"/>
                <a:ea typeface="DM Sans"/>
                <a:cs typeface="DM Sans"/>
                <a:sym typeface="DM Sans"/>
                <a:hlinkClick r:id="rId6"/>
              </a:rPr>
              <a:t>Angular Language Service</a:t>
            </a:r>
            <a:endParaRPr sz="1350">
              <a:solidFill>
                <a:schemeClr val="dk1"/>
              </a:solidFill>
              <a:latin typeface="DM Sans"/>
              <a:ea typeface="DM Sans"/>
              <a:cs typeface="DM Sans"/>
              <a:sym typeface="DM Sans"/>
            </a:endParaRPr>
          </a:p>
          <a:p>
            <a:pPr indent="-276225" lvl="0" marL="450000" rtl="0" algn="l">
              <a:lnSpc>
                <a:spcPct val="115000"/>
              </a:lnSpc>
              <a:spcBef>
                <a:spcPts val="0"/>
              </a:spcBef>
              <a:spcAft>
                <a:spcPts val="0"/>
              </a:spcAft>
              <a:buClr>
                <a:schemeClr val="dk2"/>
              </a:buClr>
              <a:buSzPts val="1350"/>
              <a:buFont typeface="DM Sans"/>
              <a:buChar char="✓"/>
            </a:pPr>
            <a:r>
              <a:rPr lang="es-419" sz="1350" u="sng">
                <a:solidFill>
                  <a:schemeClr val="hlink"/>
                </a:solidFill>
                <a:latin typeface="DM Sans"/>
                <a:ea typeface="DM Sans"/>
                <a:cs typeface="DM Sans"/>
                <a:sym typeface="DM Sans"/>
                <a:hlinkClick r:id="rId7"/>
              </a:rPr>
              <a:t>Angular Inline</a:t>
            </a:r>
            <a:endParaRPr sz="1350">
              <a:solidFill>
                <a:schemeClr val="dk1"/>
              </a:solidFill>
              <a:latin typeface="DM Sans"/>
              <a:ea typeface="DM Sans"/>
              <a:cs typeface="DM Sans"/>
              <a:sym typeface="DM Sans"/>
            </a:endParaRPr>
          </a:p>
          <a:p>
            <a:pPr indent="-276225" lvl="0" marL="450000" rtl="0" algn="l">
              <a:lnSpc>
                <a:spcPct val="115000"/>
              </a:lnSpc>
              <a:spcBef>
                <a:spcPts val="0"/>
              </a:spcBef>
              <a:spcAft>
                <a:spcPts val="0"/>
              </a:spcAft>
              <a:buClr>
                <a:schemeClr val="dk2"/>
              </a:buClr>
              <a:buSzPts val="1350"/>
              <a:buFont typeface="DM Sans"/>
              <a:buChar char="✓"/>
            </a:pPr>
            <a:r>
              <a:rPr lang="es-419" sz="1350" u="sng">
                <a:solidFill>
                  <a:schemeClr val="hlink"/>
                </a:solidFill>
                <a:latin typeface="DM Sans"/>
                <a:ea typeface="DM Sans"/>
                <a:cs typeface="DM Sans"/>
                <a:sym typeface="DM Sans"/>
                <a:hlinkClick r:id="rId8"/>
              </a:rPr>
              <a:t>Auto Close Tag</a:t>
            </a:r>
            <a:endParaRPr sz="1350">
              <a:solidFill>
                <a:schemeClr val="dk1"/>
              </a:solidFill>
              <a:latin typeface="DM Sans"/>
              <a:ea typeface="DM Sans"/>
              <a:cs typeface="DM Sans"/>
              <a:sym typeface="DM Sans"/>
            </a:endParaRPr>
          </a:p>
          <a:p>
            <a:pPr indent="-276225" lvl="0" marL="450000" rtl="0" algn="l">
              <a:lnSpc>
                <a:spcPct val="115000"/>
              </a:lnSpc>
              <a:spcBef>
                <a:spcPts val="0"/>
              </a:spcBef>
              <a:spcAft>
                <a:spcPts val="0"/>
              </a:spcAft>
              <a:buClr>
                <a:schemeClr val="dk2"/>
              </a:buClr>
              <a:buSzPts val="1350"/>
              <a:buFont typeface="DM Sans"/>
              <a:buChar char="✓"/>
            </a:pPr>
            <a:r>
              <a:rPr lang="es-419" sz="1350" u="sng">
                <a:solidFill>
                  <a:schemeClr val="hlink"/>
                </a:solidFill>
                <a:latin typeface="DM Sans"/>
                <a:ea typeface="DM Sans"/>
                <a:cs typeface="DM Sans"/>
                <a:sym typeface="DM Sans"/>
                <a:hlinkClick r:id="rId9"/>
              </a:rPr>
              <a:t>TypeScript importer</a:t>
            </a:r>
            <a:endParaRPr sz="1350">
              <a:highlight>
                <a:srgbClr val="FFFFFF"/>
              </a:highlight>
              <a:latin typeface="DM Sans"/>
              <a:ea typeface="DM Sans"/>
              <a:cs typeface="DM Sans"/>
              <a:sym typeface="DM Sans"/>
            </a:endParaRPr>
          </a:p>
        </p:txBody>
      </p:sp>
      <p:pic>
        <p:nvPicPr>
          <p:cNvPr id="147" name="Google Shape;147;p32"/>
          <p:cNvPicPr preferRelativeResize="0"/>
          <p:nvPr/>
        </p:nvPicPr>
        <p:blipFill>
          <a:blip r:embed="rId10">
            <a:alphaModFix/>
          </a:blip>
          <a:stretch>
            <a:fillRect/>
          </a:stretch>
        </p:blipFill>
        <p:spPr>
          <a:xfrm>
            <a:off x="4489575" y="1798800"/>
            <a:ext cx="4178924" cy="26834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3"/>
          <p:cNvSpPr txBox="1"/>
          <p:nvPr/>
        </p:nvSpPr>
        <p:spPr>
          <a:xfrm>
            <a:off x="467775" y="8732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¿Por qué NodeJS?</a:t>
            </a:r>
            <a:endParaRPr b="1" sz="4000">
              <a:solidFill>
                <a:schemeClr val="dk1"/>
              </a:solidFill>
              <a:latin typeface="DM Sans"/>
              <a:ea typeface="DM Sans"/>
              <a:cs typeface="DM Sans"/>
              <a:sym typeface="DM Sans"/>
            </a:endParaRPr>
          </a:p>
        </p:txBody>
      </p:sp>
      <p:sp>
        <p:nvSpPr>
          <p:cNvPr id="153" name="Google Shape;153;p33"/>
          <p:cNvSpPr/>
          <p:nvPr/>
        </p:nvSpPr>
        <p:spPr>
          <a:xfrm>
            <a:off x="588525" y="701375"/>
            <a:ext cx="15606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3"/>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HERRAMIENTAS</a:t>
            </a:r>
            <a:endParaRPr>
              <a:latin typeface="DM Sans"/>
              <a:ea typeface="DM Sans"/>
              <a:cs typeface="DM Sans"/>
              <a:sym typeface="DM Sans"/>
            </a:endParaRPr>
          </a:p>
        </p:txBody>
      </p:sp>
      <p:sp>
        <p:nvSpPr>
          <p:cNvPr id="155" name="Google Shape;155;p33"/>
          <p:cNvSpPr txBox="1"/>
          <p:nvPr/>
        </p:nvSpPr>
        <p:spPr>
          <a:xfrm>
            <a:off x="475500" y="1798800"/>
            <a:ext cx="3638400" cy="199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1350">
                <a:highlight>
                  <a:srgbClr val="FFFFFF"/>
                </a:highlight>
                <a:latin typeface="DM Sans"/>
                <a:ea typeface="DM Sans"/>
                <a:cs typeface="DM Sans"/>
                <a:sym typeface="DM Sans"/>
              </a:rPr>
              <a:t>Uno de los requisitos que tenemos a la hora de configurar nuestras herramientas para el trabajo con Angular es la instalación del </a:t>
            </a:r>
            <a:r>
              <a:rPr b="1" lang="es-419" sz="1350">
                <a:highlight>
                  <a:srgbClr val="FFFFFF"/>
                </a:highlight>
                <a:latin typeface="DM Sans"/>
                <a:ea typeface="DM Sans"/>
                <a:cs typeface="DM Sans"/>
                <a:sym typeface="DM Sans"/>
              </a:rPr>
              <a:t>Runtime de NodeJS 🤔.</a:t>
            </a:r>
            <a:endParaRPr b="1" sz="1350">
              <a:highlight>
                <a:srgbClr val="FFFFFF"/>
              </a:highlight>
              <a:latin typeface="DM Sans"/>
              <a:ea typeface="DM Sans"/>
              <a:cs typeface="DM Sans"/>
              <a:sym typeface="DM Sans"/>
            </a:endParaRPr>
          </a:p>
          <a:p>
            <a:pPr indent="0" lvl="0" marL="0" rtl="0" algn="l">
              <a:lnSpc>
                <a:spcPct val="100000"/>
              </a:lnSpc>
              <a:spcBef>
                <a:spcPts val="0"/>
              </a:spcBef>
              <a:spcAft>
                <a:spcPts val="0"/>
              </a:spcAft>
              <a:buNone/>
            </a:pPr>
            <a:r>
              <a:t/>
            </a:r>
            <a:endParaRPr b="1" sz="1350">
              <a:highlight>
                <a:srgbClr val="FFFFFF"/>
              </a:highlight>
              <a:latin typeface="DM Sans"/>
              <a:ea typeface="DM Sans"/>
              <a:cs typeface="DM Sans"/>
              <a:sym typeface="DM Sans"/>
            </a:endParaRPr>
          </a:p>
          <a:p>
            <a:pPr indent="0" lvl="0" marL="0" rtl="0" algn="l">
              <a:lnSpc>
                <a:spcPct val="100000"/>
              </a:lnSpc>
              <a:spcBef>
                <a:spcPts val="0"/>
              </a:spcBef>
              <a:spcAft>
                <a:spcPts val="0"/>
              </a:spcAft>
              <a:buNone/>
            </a:pPr>
            <a:r>
              <a:rPr lang="es-419" sz="1350">
                <a:highlight>
                  <a:srgbClr val="FFFFFF"/>
                </a:highlight>
                <a:latin typeface="DM Sans"/>
                <a:ea typeface="DM Sans"/>
                <a:cs typeface="DM Sans"/>
                <a:sym typeface="DM Sans"/>
              </a:rPr>
              <a:t>Esto </a:t>
            </a:r>
            <a:r>
              <a:rPr lang="es-419" sz="1350">
                <a:highlight>
                  <a:schemeClr val="accent6"/>
                </a:highlight>
                <a:latin typeface="DM Sans"/>
                <a:ea typeface="DM Sans"/>
                <a:cs typeface="DM Sans"/>
                <a:sym typeface="DM Sans"/>
              </a:rPr>
              <a:t>no significa que usaremos NodeJs,</a:t>
            </a:r>
            <a:r>
              <a:rPr lang="es-419" sz="1350">
                <a:highlight>
                  <a:srgbClr val="FFFFFF"/>
                </a:highlight>
                <a:latin typeface="DM Sans"/>
                <a:ea typeface="DM Sans"/>
                <a:cs typeface="DM Sans"/>
                <a:sym typeface="DM Sans"/>
              </a:rPr>
              <a:t> pero sí utilizaremos una herramienta que viene con su instalación: </a:t>
            </a:r>
            <a:r>
              <a:rPr b="1" lang="es-419" sz="1350">
                <a:highlight>
                  <a:srgbClr val="FFFFFF"/>
                </a:highlight>
                <a:latin typeface="DM Sans"/>
                <a:ea typeface="DM Sans"/>
                <a:cs typeface="DM Sans"/>
                <a:sym typeface="DM Sans"/>
              </a:rPr>
              <a:t>npm.</a:t>
            </a:r>
            <a:endParaRPr b="1" sz="1350">
              <a:highlight>
                <a:srgbClr val="FFFFFF"/>
              </a:highlight>
              <a:latin typeface="DM Sans"/>
              <a:ea typeface="DM Sans"/>
              <a:cs typeface="DM Sans"/>
              <a:sym typeface="DM Sans"/>
            </a:endParaRPr>
          </a:p>
        </p:txBody>
      </p:sp>
      <p:pic>
        <p:nvPicPr>
          <p:cNvPr id="156" name="Google Shape;156;p33"/>
          <p:cNvPicPr preferRelativeResize="0"/>
          <p:nvPr/>
        </p:nvPicPr>
        <p:blipFill>
          <a:blip r:embed="rId3">
            <a:alphaModFix/>
          </a:blip>
          <a:stretch>
            <a:fillRect/>
          </a:stretch>
        </p:blipFill>
        <p:spPr>
          <a:xfrm>
            <a:off x="4866400" y="1957876"/>
            <a:ext cx="3802101" cy="1479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